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657" r:id="rId2"/>
  </p:sldMasterIdLst>
  <p:notesMasterIdLst>
    <p:notesMasterId r:id="rId37"/>
  </p:notesMasterIdLst>
  <p:handoutMasterIdLst>
    <p:handoutMasterId r:id="rId38"/>
  </p:handoutMasterIdLst>
  <p:sldIdLst>
    <p:sldId id="303" r:id="rId3"/>
    <p:sldId id="257" r:id="rId4"/>
    <p:sldId id="323" r:id="rId5"/>
    <p:sldId id="288" r:id="rId6"/>
    <p:sldId id="332" r:id="rId7"/>
    <p:sldId id="368" r:id="rId8"/>
    <p:sldId id="369" r:id="rId9"/>
    <p:sldId id="370" r:id="rId10"/>
    <p:sldId id="371" r:id="rId11"/>
    <p:sldId id="372" r:id="rId12"/>
    <p:sldId id="348" r:id="rId13"/>
    <p:sldId id="349" r:id="rId14"/>
    <p:sldId id="350" r:id="rId15"/>
    <p:sldId id="351" r:id="rId16"/>
    <p:sldId id="352" r:id="rId17"/>
    <p:sldId id="367" r:id="rId18"/>
    <p:sldId id="353" r:id="rId19"/>
    <p:sldId id="354" r:id="rId20"/>
    <p:sldId id="355" r:id="rId21"/>
    <p:sldId id="356" r:id="rId22"/>
    <p:sldId id="357" r:id="rId23"/>
    <p:sldId id="358" r:id="rId24"/>
    <p:sldId id="296" r:id="rId25"/>
    <p:sldId id="310" r:id="rId26"/>
    <p:sldId id="362" r:id="rId27"/>
    <p:sldId id="366" r:id="rId28"/>
    <p:sldId id="365" r:id="rId29"/>
    <p:sldId id="363" r:id="rId30"/>
    <p:sldId id="364" r:id="rId31"/>
    <p:sldId id="373" r:id="rId32"/>
    <p:sldId id="360" r:id="rId33"/>
    <p:sldId id="361" r:id="rId34"/>
    <p:sldId id="327" r:id="rId35"/>
    <p:sldId id="311" r:id="rId36"/>
  </p:sldIdLst>
  <p:sldSz cx="9144000" cy="6858000" type="screen4x3"/>
  <p:notesSz cx="7077075" cy="90519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ssica Knight"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showPr>
  <p:clrMru>
    <a:srgbClr val="FF99FF"/>
    <a:srgbClr val="999999"/>
    <a:srgbClr val="6F6E7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0867" autoAdjust="0"/>
    <p:restoredTop sz="96147" autoAdjust="0"/>
  </p:normalViewPr>
  <p:slideViewPr>
    <p:cSldViewPr>
      <p:cViewPr>
        <p:scale>
          <a:sx n="50" d="100"/>
          <a:sy n="50" d="100"/>
        </p:scale>
        <p:origin x="-1362" y="-132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0" d="100"/>
          <a:sy n="80" d="100"/>
        </p:scale>
        <p:origin x="-1434" y="-84"/>
      </p:cViewPr>
      <p:guideLst>
        <p:guide orient="horz" pos="2851"/>
        <p:guide pos="222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80112F-5BD4-7D4C-BE49-1A49930FBCB9}" type="doc">
      <dgm:prSet loTypeId="urn:microsoft.com/office/officeart/2005/8/layout/lProcess2" loCatId="" qsTypeId="urn:microsoft.com/office/officeart/2005/8/quickstyle/simple4" qsCatId="simple" csTypeId="urn:microsoft.com/office/officeart/2005/8/colors/accent4_2" csCatId="accent4" phldr="1"/>
      <dgm:spPr/>
      <dgm:t>
        <a:bodyPr/>
        <a:lstStyle/>
        <a:p>
          <a:endParaRPr lang="en-US"/>
        </a:p>
      </dgm:t>
    </dgm:pt>
    <dgm:pt modelId="{85A576DC-A978-6B42-9F6E-A65B4C5A8173}">
      <dgm:prSet phldrT="[Text]" custT="1"/>
      <dgm:spPr/>
      <dgm:t>
        <a:bodyPr/>
        <a:lstStyle/>
        <a:p>
          <a:pPr algn="l"/>
          <a:r>
            <a:rPr lang="en-US" sz="1800" dirty="0" smtClean="0">
              <a:latin typeface="Arial"/>
              <a:cs typeface="Arial"/>
            </a:rPr>
            <a:t>Renewable Developers &amp; Owners</a:t>
          </a:r>
        </a:p>
        <a:p>
          <a:pPr algn="l"/>
          <a:r>
            <a:rPr lang="en-US" sz="1800" dirty="0" smtClean="0">
              <a:latin typeface="Arial"/>
              <a:cs typeface="Arial"/>
            </a:rPr>
            <a:t> </a:t>
          </a:r>
          <a:endParaRPr lang="en-US" sz="1800" dirty="0">
            <a:latin typeface="Arial"/>
            <a:cs typeface="Arial"/>
          </a:endParaRPr>
        </a:p>
      </dgm:t>
    </dgm:pt>
    <dgm:pt modelId="{32CAD468-3A95-EF44-A7FE-BE57BD0DDE0D}" type="parTrans" cxnId="{F26764E2-F333-3F4F-BDA8-0990A0ED5DB9}">
      <dgm:prSet/>
      <dgm:spPr/>
      <dgm:t>
        <a:bodyPr/>
        <a:lstStyle/>
        <a:p>
          <a:endParaRPr lang="en-US"/>
        </a:p>
      </dgm:t>
    </dgm:pt>
    <dgm:pt modelId="{2D76E2C8-B614-BA42-B447-C6AEFF5DD0CD}" type="sibTrans" cxnId="{F26764E2-F333-3F4F-BDA8-0990A0ED5DB9}">
      <dgm:prSet/>
      <dgm:spPr/>
      <dgm:t>
        <a:bodyPr/>
        <a:lstStyle/>
        <a:p>
          <a:endParaRPr lang="en-US"/>
        </a:p>
      </dgm:t>
    </dgm:pt>
    <dgm:pt modelId="{5C9E7DBB-9D61-A340-947D-ADA8636B2980}">
      <dgm:prSet phldrT="[Text]" custT="1"/>
      <dgm:spPr/>
      <dgm:t>
        <a:bodyPr/>
        <a:lstStyle/>
        <a:p>
          <a:pPr algn="l"/>
          <a:r>
            <a:rPr lang="en-US" sz="1800" dirty="0" smtClean="0">
              <a:latin typeface="Arial"/>
              <a:cs typeface="Arial"/>
            </a:rPr>
            <a:t>Ancillary Service Providers </a:t>
          </a:r>
        </a:p>
        <a:p>
          <a:pPr algn="l"/>
          <a:endParaRPr lang="en-US" sz="1600" dirty="0" smtClean="0">
            <a:latin typeface="Arial"/>
            <a:cs typeface="Arial"/>
          </a:endParaRPr>
        </a:p>
        <a:p>
          <a:pPr algn="l"/>
          <a:r>
            <a:rPr lang="en-US" sz="1800" dirty="0" smtClean="0">
              <a:latin typeface="Arial"/>
              <a:cs typeface="Arial"/>
            </a:rPr>
            <a:t> </a:t>
          </a:r>
          <a:endParaRPr lang="en-US" sz="1800" dirty="0">
            <a:latin typeface="Arial"/>
            <a:cs typeface="Arial"/>
          </a:endParaRPr>
        </a:p>
      </dgm:t>
    </dgm:pt>
    <dgm:pt modelId="{B657AD77-0812-5E49-B7EF-6EDA69F151AB}" type="parTrans" cxnId="{5C3C1203-5C1B-0148-8FBE-204CA7988EC6}">
      <dgm:prSet/>
      <dgm:spPr/>
      <dgm:t>
        <a:bodyPr/>
        <a:lstStyle/>
        <a:p>
          <a:endParaRPr lang="en-US"/>
        </a:p>
      </dgm:t>
    </dgm:pt>
    <dgm:pt modelId="{42E346BE-4A40-C943-B839-75156547B7E5}" type="sibTrans" cxnId="{5C3C1203-5C1B-0148-8FBE-204CA7988EC6}">
      <dgm:prSet/>
      <dgm:spPr/>
      <dgm:t>
        <a:bodyPr/>
        <a:lstStyle/>
        <a:p>
          <a:endParaRPr lang="en-US"/>
        </a:p>
      </dgm:t>
    </dgm:pt>
    <dgm:pt modelId="{FED48555-9D96-D442-BF6A-4965EA4C2D95}">
      <dgm:prSet phldrT="[Text]" custT="1"/>
      <dgm:spPr/>
      <dgm:t>
        <a:bodyPr/>
        <a:lstStyle/>
        <a:p>
          <a:r>
            <a:rPr lang="en-US" sz="1600" dirty="0" smtClean="0">
              <a:latin typeface="Arial"/>
              <a:cs typeface="Arial"/>
            </a:rPr>
            <a:t>Frequency Regulation</a:t>
          </a:r>
          <a:endParaRPr lang="en-US" sz="1600" dirty="0">
            <a:latin typeface="Arial"/>
            <a:cs typeface="Arial"/>
          </a:endParaRPr>
        </a:p>
      </dgm:t>
    </dgm:pt>
    <dgm:pt modelId="{E301A9E1-5285-974B-B842-ED2473B1FD6E}" type="parTrans" cxnId="{E4F04EE9-5538-474E-A881-DE1DEE977B87}">
      <dgm:prSet/>
      <dgm:spPr/>
      <dgm:t>
        <a:bodyPr/>
        <a:lstStyle/>
        <a:p>
          <a:endParaRPr lang="en-US"/>
        </a:p>
      </dgm:t>
    </dgm:pt>
    <dgm:pt modelId="{9FD4A4B6-99BD-1F4E-A08C-64EDC67572AC}" type="sibTrans" cxnId="{E4F04EE9-5538-474E-A881-DE1DEE977B87}">
      <dgm:prSet/>
      <dgm:spPr/>
      <dgm:t>
        <a:bodyPr/>
        <a:lstStyle/>
        <a:p>
          <a:endParaRPr lang="en-US"/>
        </a:p>
      </dgm:t>
    </dgm:pt>
    <dgm:pt modelId="{30CC5876-9A0C-3E4B-A3A2-1F8050DE66CC}">
      <dgm:prSet phldrT="[Text]" custT="1"/>
      <dgm:spPr/>
      <dgm:t>
        <a:bodyPr/>
        <a:lstStyle/>
        <a:p>
          <a:pPr algn="l"/>
          <a:r>
            <a:rPr lang="en-US" sz="1800" dirty="0" smtClean="0">
              <a:latin typeface="Arial"/>
              <a:cs typeface="Arial"/>
            </a:rPr>
            <a:t>Transmission &amp; Distribution Providers</a:t>
          </a:r>
        </a:p>
        <a:p>
          <a:pPr algn="l"/>
          <a:r>
            <a:rPr lang="en-US" sz="1800" dirty="0" smtClean="0">
              <a:latin typeface="Arial"/>
              <a:cs typeface="Arial"/>
            </a:rPr>
            <a:t> </a:t>
          </a:r>
          <a:endParaRPr lang="en-US" sz="1800" dirty="0">
            <a:latin typeface="Arial"/>
            <a:cs typeface="Arial"/>
          </a:endParaRPr>
        </a:p>
      </dgm:t>
    </dgm:pt>
    <dgm:pt modelId="{CDBDFE78-08F2-CD47-90D6-4FAE8A7BEDB0}" type="sibTrans" cxnId="{407DD428-22AE-4F4B-968B-D1CEAEEF9811}">
      <dgm:prSet/>
      <dgm:spPr/>
      <dgm:t>
        <a:bodyPr/>
        <a:lstStyle/>
        <a:p>
          <a:endParaRPr lang="en-US"/>
        </a:p>
      </dgm:t>
    </dgm:pt>
    <dgm:pt modelId="{58025B9B-C604-4F4F-BBB6-BB58C234F03A}" type="parTrans" cxnId="{407DD428-22AE-4F4B-968B-D1CEAEEF9811}">
      <dgm:prSet/>
      <dgm:spPr/>
      <dgm:t>
        <a:bodyPr/>
        <a:lstStyle/>
        <a:p>
          <a:endParaRPr lang="en-US"/>
        </a:p>
      </dgm:t>
    </dgm:pt>
    <dgm:pt modelId="{9DF5645A-97EC-457C-8F62-536ECCC3ABD6}">
      <dgm:prSet phldrT="[Text]" custT="1"/>
      <dgm:spPr/>
      <dgm:t>
        <a:bodyPr/>
        <a:lstStyle/>
        <a:p>
          <a:r>
            <a:rPr lang="en-US" sz="1600" b="0" dirty="0" smtClean="0">
              <a:latin typeface="Arial"/>
              <a:cs typeface="Arial"/>
            </a:rPr>
            <a:t>Curtailment Mitigation</a:t>
          </a:r>
          <a:endParaRPr lang="en-US" sz="1600" dirty="0" smtClean="0">
            <a:latin typeface="Arial"/>
            <a:cs typeface="Arial"/>
          </a:endParaRPr>
        </a:p>
      </dgm:t>
    </dgm:pt>
    <dgm:pt modelId="{6BA50EBC-E9E1-4B1C-AF59-000F8271D8F6}" type="parTrans" cxnId="{31BB05E7-E0B5-402E-8E4B-44A863EA7477}">
      <dgm:prSet/>
      <dgm:spPr/>
      <dgm:t>
        <a:bodyPr/>
        <a:lstStyle/>
        <a:p>
          <a:endParaRPr lang="en-US"/>
        </a:p>
      </dgm:t>
    </dgm:pt>
    <dgm:pt modelId="{A5F5208E-591A-46CE-AD1B-871BBB5994AF}" type="sibTrans" cxnId="{31BB05E7-E0B5-402E-8E4B-44A863EA7477}">
      <dgm:prSet/>
      <dgm:spPr/>
      <dgm:t>
        <a:bodyPr/>
        <a:lstStyle/>
        <a:p>
          <a:endParaRPr lang="en-US"/>
        </a:p>
      </dgm:t>
    </dgm:pt>
    <dgm:pt modelId="{8EE7AC4B-D35D-408C-86A6-920E06CBD91D}">
      <dgm:prSet phldrT="[Text]" custT="1"/>
      <dgm:spPr/>
      <dgm:t>
        <a:bodyPr/>
        <a:lstStyle/>
        <a:p>
          <a:r>
            <a:rPr lang="en-US" sz="1600" b="0" dirty="0" smtClean="0">
              <a:latin typeface="Arial"/>
              <a:cs typeface="Arial"/>
            </a:rPr>
            <a:t>Firming/Shaping</a:t>
          </a:r>
          <a:endParaRPr lang="en-US" sz="1600" dirty="0" smtClean="0">
            <a:latin typeface="Arial"/>
            <a:cs typeface="Arial"/>
          </a:endParaRPr>
        </a:p>
      </dgm:t>
    </dgm:pt>
    <dgm:pt modelId="{3336B4C7-9EF8-489D-B78A-C389A8183776}" type="parTrans" cxnId="{23E987FB-B2AD-4B33-B77C-4DE7E7CBFA8D}">
      <dgm:prSet/>
      <dgm:spPr/>
      <dgm:t>
        <a:bodyPr/>
        <a:lstStyle/>
        <a:p>
          <a:endParaRPr lang="en-US"/>
        </a:p>
      </dgm:t>
    </dgm:pt>
    <dgm:pt modelId="{03A3EEC8-5A39-4F90-8332-0F9E61BBE479}" type="sibTrans" cxnId="{23E987FB-B2AD-4B33-B77C-4DE7E7CBFA8D}">
      <dgm:prSet/>
      <dgm:spPr/>
      <dgm:t>
        <a:bodyPr/>
        <a:lstStyle/>
        <a:p>
          <a:endParaRPr lang="en-US"/>
        </a:p>
      </dgm:t>
    </dgm:pt>
    <dgm:pt modelId="{AC0EB89E-6765-4647-8BE3-D0EB586C21AE}">
      <dgm:prSet phldrT="[Text]" custT="1"/>
      <dgm:spPr/>
      <dgm:t>
        <a:bodyPr/>
        <a:lstStyle/>
        <a:p>
          <a:r>
            <a:rPr lang="en-US" sz="1600" dirty="0" smtClean="0">
              <a:latin typeface="Arial"/>
              <a:cs typeface="Arial"/>
            </a:rPr>
            <a:t>Interconnection Compliance</a:t>
          </a:r>
        </a:p>
      </dgm:t>
    </dgm:pt>
    <dgm:pt modelId="{56BA6BFC-3B5E-4EC8-9E8F-FF99AFABE2AF}" type="parTrans" cxnId="{7C58FD41-5641-47DB-AE9B-8C6F2E997EAB}">
      <dgm:prSet/>
      <dgm:spPr/>
      <dgm:t>
        <a:bodyPr/>
        <a:lstStyle/>
        <a:p>
          <a:endParaRPr lang="en-US"/>
        </a:p>
      </dgm:t>
    </dgm:pt>
    <dgm:pt modelId="{9663398E-1DFE-4BA0-9242-36BADFD05830}" type="sibTrans" cxnId="{7C58FD41-5641-47DB-AE9B-8C6F2E997EAB}">
      <dgm:prSet/>
      <dgm:spPr/>
      <dgm:t>
        <a:bodyPr/>
        <a:lstStyle/>
        <a:p>
          <a:endParaRPr lang="en-US"/>
        </a:p>
      </dgm:t>
    </dgm:pt>
    <dgm:pt modelId="{6FA607F6-D868-4B06-B206-8F953E89DD83}">
      <dgm:prSet phldrT="[Text]" custT="1"/>
      <dgm:spPr/>
      <dgm:t>
        <a:bodyPr/>
        <a:lstStyle/>
        <a:p>
          <a:r>
            <a:rPr lang="en-US" sz="1600" dirty="0" smtClean="0">
              <a:latin typeface="Arial"/>
              <a:cs typeface="Arial"/>
            </a:rPr>
            <a:t>Grid Services</a:t>
          </a:r>
        </a:p>
      </dgm:t>
    </dgm:pt>
    <dgm:pt modelId="{A9F110A1-7287-4EFE-B70A-E039456C0597}" type="parTrans" cxnId="{E6C73347-FE0A-433E-A4C0-B6770E647BA0}">
      <dgm:prSet/>
      <dgm:spPr/>
      <dgm:t>
        <a:bodyPr/>
        <a:lstStyle/>
        <a:p>
          <a:endParaRPr lang="en-US"/>
        </a:p>
      </dgm:t>
    </dgm:pt>
    <dgm:pt modelId="{DADAEB8C-5DAC-4A6C-BD90-88EE778C3572}" type="sibTrans" cxnId="{E6C73347-FE0A-433E-A4C0-B6770E647BA0}">
      <dgm:prSet/>
      <dgm:spPr/>
      <dgm:t>
        <a:bodyPr/>
        <a:lstStyle/>
        <a:p>
          <a:endParaRPr lang="en-US"/>
        </a:p>
      </dgm:t>
    </dgm:pt>
    <dgm:pt modelId="{7665AD56-1335-4D23-9237-45A7DB87E01F}">
      <dgm:prSet phldrT="[Text]" custT="1"/>
      <dgm:spPr/>
      <dgm:t>
        <a:bodyPr/>
        <a:lstStyle/>
        <a:p>
          <a:pPr algn="l"/>
          <a:r>
            <a:rPr lang="en-US" sz="1800" dirty="0" smtClean="0">
              <a:latin typeface="Arial"/>
              <a:cs typeface="Arial"/>
            </a:rPr>
            <a:t>End Users</a:t>
          </a:r>
        </a:p>
        <a:p>
          <a:pPr algn="l"/>
          <a:endParaRPr lang="en-US" sz="1600" dirty="0" smtClean="0">
            <a:latin typeface="Arial"/>
            <a:cs typeface="Arial"/>
          </a:endParaRPr>
        </a:p>
        <a:p>
          <a:pPr algn="l"/>
          <a:r>
            <a:rPr lang="en-US" sz="1800" dirty="0" smtClean="0">
              <a:latin typeface="Arial"/>
              <a:cs typeface="Arial"/>
            </a:rPr>
            <a:t>                      $ B</a:t>
          </a:r>
          <a:endParaRPr lang="en-US" sz="1800" dirty="0">
            <a:latin typeface="Arial"/>
            <a:cs typeface="Arial"/>
          </a:endParaRPr>
        </a:p>
      </dgm:t>
    </dgm:pt>
    <dgm:pt modelId="{47B88198-068A-4AB9-AEE1-38984D93ACD8}" type="parTrans" cxnId="{B626DEFC-94DD-4E6A-8757-FA71E273F6B8}">
      <dgm:prSet/>
      <dgm:spPr/>
      <dgm:t>
        <a:bodyPr/>
        <a:lstStyle/>
        <a:p>
          <a:endParaRPr lang="en-US"/>
        </a:p>
      </dgm:t>
    </dgm:pt>
    <dgm:pt modelId="{AB4BC143-A5D3-4C33-B04B-9E54411ECF97}" type="sibTrans" cxnId="{B626DEFC-94DD-4E6A-8757-FA71E273F6B8}">
      <dgm:prSet/>
      <dgm:spPr/>
      <dgm:t>
        <a:bodyPr/>
        <a:lstStyle/>
        <a:p>
          <a:endParaRPr lang="en-US"/>
        </a:p>
      </dgm:t>
    </dgm:pt>
    <dgm:pt modelId="{AE733C4D-6DA5-4F81-9B92-016D6C35B1A5}">
      <dgm:prSet phldrT="[Text]" custT="1"/>
      <dgm:spPr/>
      <dgm:t>
        <a:bodyPr/>
        <a:lstStyle/>
        <a:p>
          <a:r>
            <a:rPr lang="en-US" sz="1600" dirty="0" smtClean="0">
              <a:latin typeface="Arial"/>
              <a:cs typeface="Arial"/>
            </a:rPr>
            <a:t>Voltage Support</a:t>
          </a:r>
        </a:p>
      </dgm:t>
    </dgm:pt>
    <dgm:pt modelId="{98D6A4BA-9611-46F5-A743-19A1483E2ECC}" type="parTrans" cxnId="{A8122176-B470-4A4E-8FB0-66751E0227C6}">
      <dgm:prSet/>
      <dgm:spPr/>
      <dgm:t>
        <a:bodyPr/>
        <a:lstStyle/>
        <a:p>
          <a:endParaRPr lang="en-US"/>
        </a:p>
      </dgm:t>
    </dgm:pt>
    <dgm:pt modelId="{23A8AAA6-887B-4017-9C4D-99F9399B09F5}" type="sibTrans" cxnId="{A8122176-B470-4A4E-8FB0-66751E0227C6}">
      <dgm:prSet/>
      <dgm:spPr/>
      <dgm:t>
        <a:bodyPr/>
        <a:lstStyle/>
        <a:p>
          <a:endParaRPr lang="en-US"/>
        </a:p>
      </dgm:t>
    </dgm:pt>
    <dgm:pt modelId="{6FF706D2-4CA1-438E-A611-94513678723C}">
      <dgm:prSet phldrT="[Text]" custT="1"/>
      <dgm:spPr/>
      <dgm:t>
        <a:bodyPr/>
        <a:lstStyle/>
        <a:p>
          <a:r>
            <a:rPr lang="en-US" sz="1600" dirty="0" smtClean="0">
              <a:latin typeface="Arial"/>
              <a:cs typeface="Arial"/>
            </a:rPr>
            <a:t>Power Quality</a:t>
          </a:r>
        </a:p>
      </dgm:t>
    </dgm:pt>
    <dgm:pt modelId="{57DE8FF7-D760-49F6-97B2-A217D391FB95}" type="parTrans" cxnId="{075C9562-E463-408C-883C-8F582A59815A}">
      <dgm:prSet/>
      <dgm:spPr/>
      <dgm:t>
        <a:bodyPr/>
        <a:lstStyle/>
        <a:p>
          <a:endParaRPr lang="en-US"/>
        </a:p>
      </dgm:t>
    </dgm:pt>
    <dgm:pt modelId="{68AC2F4A-7A05-4FBD-ACEF-8395F0F049F1}" type="sibTrans" cxnId="{075C9562-E463-408C-883C-8F582A59815A}">
      <dgm:prSet/>
      <dgm:spPr/>
      <dgm:t>
        <a:bodyPr/>
        <a:lstStyle/>
        <a:p>
          <a:endParaRPr lang="en-US"/>
        </a:p>
      </dgm:t>
    </dgm:pt>
    <dgm:pt modelId="{76BE5234-8339-4F7D-A434-CEC0B021AA98}">
      <dgm:prSet phldrT="[Text]" custT="1"/>
      <dgm:spPr/>
      <dgm:t>
        <a:bodyPr/>
        <a:lstStyle/>
        <a:p>
          <a:r>
            <a:rPr lang="en-US" sz="1600" dirty="0" smtClean="0">
              <a:latin typeface="Arial"/>
              <a:cs typeface="Arial"/>
            </a:rPr>
            <a:t>Grid Reliability Enhancement</a:t>
          </a:r>
        </a:p>
      </dgm:t>
    </dgm:pt>
    <dgm:pt modelId="{9D7DBBFA-0F94-49C8-8B27-87515AA8AE06}" type="parTrans" cxnId="{EADC2599-7BD8-464B-B31F-D8F3E1ADD2EE}">
      <dgm:prSet/>
      <dgm:spPr/>
      <dgm:t>
        <a:bodyPr/>
        <a:lstStyle/>
        <a:p>
          <a:endParaRPr lang="en-US"/>
        </a:p>
      </dgm:t>
    </dgm:pt>
    <dgm:pt modelId="{D02F75ED-C4B9-4CBB-A04D-C8F6EC0D2C28}" type="sibTrans" cxnId="{EADC2599-7BD8-464B-B31F-D8F3E1ADD2EE}">
      <dgm:prSet/>
      <dgm:spPr/>
      <dgm:t>
        <a:bodyPr/>
        <a:lstStyle/>
        <a:p>
          <a:endParaRPr lang="en-US"/>
        </a:p>
      </dgm:t>
    </dgm:pt>
    <dgm:pt modelId="{79780A70-1076-4F6C-8E15-3DA87A8CA950}">
      <dgm:prSet phldrT="[Text]" custT="1"/>
      <dgm:spPr/>
      <dgm:t>
        <a:bodyPr/>
        <a:lstStyle/>
        <a:p>
          <a:r>
            <a:rPr lang="en-US" sz="1600" dirty="0" smtClean="0">
              <a:latin typeface="Arial"/>
              <a:cs typeface="Arial"/>
            </a:rPr>
            <a:t>Voltage Regulation</a:t>
          </a:r>
          <a:endParaRPr lang="en-US" sz="1600" dirty="0">
            <a:latin typeface="Arial"/>
            <a:cs typeface="Arial"/>
          </a:endParaRPr>
        </a:p>
      </dgm:t>
    </dgm:pt>
    <dgm:pt modelId="{06243211-E73A-4C04-AA90-3D0E78FDDF13}" type="parTrans" cxnId="{0A49B439-EF3D-4EDA-86B1-CFAA632464EA}">
      <dgm:prSet/>
      <dgm:spPr/>
      <dgm:t>
        <a:bodyPr/>
        <a:lstStyle/>
        <a:p>
          <a:endParaRPr lang="en-US"/>
        </a:p>
      </dgm:t>
    </dgm:pt>
    <dgm:pt modelId="{438C5367-7FE2-4946-9AD9-461D28B27328}" type="sibTrans" cxnId="{0A49B439-EF3D-4EDA-86B1-CFAA632464EA}">
      <dgm:prSet/>
      <dgm:spPr/>
      <dgm:t>
        <a:bodyPr/>
        <a:lstStyle/>
        <a:p>
          <a:endParaRPr lang="en-US"/>
        </a:p>
      </dgm:t>
    </dgm:pt>
    <dgm:pt modelId="{CC655B76-21B0-4A58-84E2-1D8707038229}">
      <dgm:prSet phldrT="[Text]" custT="1"/>
      <dgm:spPr/>
      <dgm:t>
        <a:bodyPr/>
        <a:lstStyle/>
        <a:p>
          <a:r>
            <a:rPr lang="en-US" sz="1600" dirty="0" smtClean="0">
              <a:latin typeface="Arial"/>
              <a:cs typeface="Arial"/>
            </a:rPr>
            <a:t>Responsive Reserves</a:t>
          </a:r>
          <a:endParaRPr lang="en-US" sz="1600" dirty="0">
            <a:latin typeface="Arial"/>
            <a:cs typeface="Arial"/>
          </a:endParaRPr>
        </a:p>
      </dgm:t>
    </dgm:pt>
    <dgm:pt modelId="{37B2537B-25FE-49FF-A602-D42EF94A52EB}" type="parTrans" cxnId="{67405266-FFE6-4B21-A915-B36340A32114}">
      <dgm:prSet/>
      <dgm:spPr/>
      <dgm:t>
        <a:bodyPr/>
        <a:lstStyle/>
        <a:p>
          <a:endParaRPr lang="en-US"/>
        </a:p>
      </dgm:t>
    </dgm:pt>
    <dgm:pt modelId="{E0CE4F69-D760-4E2C-B7D7-3E7B46A187BE}" type="sibTrans" cxnId="{67405266-FFE6-4B21-A915-B36340A32114}">
      <dgm:prSet/>
      <dgm:spPr/>
      <dgm:t>
        <a:bodyPr/>
        <a:lstStyle/>
        <a:p>
          <a:endParaRPr lang="en-US"/>
        </a:p>
      </dgm:t>
    </dgm:pt>
    <dgm:pt modelId="{B83201B6-5A63-4E26-856D-843523EFEB69}">
      <dgm:prSet phldrT="[Text]" custT="1"/>
      <dgm:spPr/>
      <dgm:t>
        <a:bodyPr/>
        <a:lstStyle/>
        <a:p>
          <a:r>
            <a:rPr lang="en-US" sz="1600" dirty="0" smtClean="0">
              <a:latin typeface="Arial"/>
              <a:cs typeface="Arial"/>
            </a:rPr>
            <a:t>Peak Shaving</a:t>
          </a:r>
          <a:endParaRPr lang="en-US" sz="1600" dirty="0">
            <a:latin typeface="Arial"/>
            <a:cs typeface="Arial"/>
          </a:endParaRPr>
        </a:p>
      </dgm:t>
    </dgm:pt>
    <dgm:pt modelId="{0DC611FB-937B-4D56-A357-1126DAF58017}" type="parTrans" cxnId="{2D321B48-0E67-40E0-9724-2824FD0C0DD2}">
      <dgm:prSet/>
      <dgm:spPr/>
      <dgm:t>
        <a:bodyPr/>
        <a:lstStyle/>
        <a:p>
          <a:endParaRPr lang="en-US"/>
        </a:p>
      </dgm:t>
    </dgm:pt>
    <dgm:pt modelId="{CE6A3088-E229-4380-B0DA-CBCF635B620B}" type="sibTrans" cxnId="{2D321B48-0E67-40E0-9724-2824FD0C0DD2}">
      <dgm:prSet/>
      <dgm:spPr/>
      <dgm:t>
        <a:bodyPr/>
        <a:lstStyle/>
        <a:p>
          <a:endParaRPr lang="en-US"/>
        </a:p>
      </dgm:t>
    </dgm:pt>
    <dgm:pt modelId="{42C44C21-C746-40FE-8CA4-BC4F30834711}">
      <dgm:prSet phldrT="[Text]" custT="1"/>
      <dgm:spPr/>
      <dgm:t>
        <a:bodyPr/>
        <a:lstStyle/>
        <a:p>
          <a:r>
            <a:rPr lang="en-US" sz="1600" dirty="0" smtClean="0">
              <a:latin typeface="Arial"/>
              <a:cs typeface="Arial"/>
            </a:rPr>
            <a:t>Load Leveling</a:t>
          </a:r>
          <a:endParaRPr lang="en-US" sz="1600" dirty="0">
            <a:latin typeface="Arial"/>
            <a:cs typeface="Arial"/>
          </a:endParaRPr>
        </a:p>
      </dgm:t>
    </dgm:pt>
    <dgm:pt modelId="{C2440589-19EF-447E-BB56-AABB48FC4C54}" type="parTrans" cxnId="{EAB19D84-DABA-46F7-8762-C4C1958408E4}">
      <dgm:prSet/>
      <dgm:spPr/>
      <dgm:t>
        <a:bodyPr/>
        <a:lstStyle/>
        <a:p>
          <a:endParaRPr lang="en-US"/>
        </a:p>
      </dgm:t>
    </dgm:pt>
    <dgm:pt modelId="{B54AD688-CAE7-4D34-B11E-5A6639AD644F}" type="sibTrans" cxnId="{EAB19D84-DABA-46F7-8762-C4C1958408E4}">
      <dgm:prSet/>
      <dgm:spPr/>
      <dgm:t>
        <a:bodyPr/>
        <a:lstStyle/>
        <a:p>
          <a:endParaRPr lang="en-US"/>
        </a:p>
      </dgm:t>
    </dgm:pt>
    <dgm:pt modelId="{50454B7F-2BA5-4289-A20A-5276BD778409}">
      <dgm:prSet phldrT="[Text]" custT="1"/>
      <dgm:spPr/>
      <dgm:t>
        <a:bodyPr/>
        <a:lstStyle/>
        <a:p>
          <a:r>
            <a:rPr lang="en-US" sz="1600" dirty="0" smtClean="0">
              <a:latin typeface="Arial"/>
              <a:cs typeface="Arial"/>
            </a:rPr>
            <a:t>Power Quality</a:t>
          </a:r>
          <a:endParaRPr lang="en-US" sz="1600" dirty="0">
            <a:latin typeface="Arial"/>
            <a:cs typeface="Arial"/>
          </a:endParaRPr>
        </a:p>
      </dgm:t>
    </dgm:pt>
    <dgm:pt modelId="{77D48702-DC82-4C83-BFA5-CA8377AC1094}" type="parTrans" cxnId="{707C02CD-8FC1-43E3-BBF2-81F4BAA2D5AC}">
      <dgm:prSet/>
      <dgm:spPr/>
      <dgm:t>
        <a:bodyPr/>
        <a:lstStyle/>
        <a:p>
          <a:endParaRPr lang="en-US"/>
        </a:p>
      </dgm:t>
    </dgm:pt>
    <dgm:pt modelId="{D108CC85-54D6-4B6F-9943-27B7C78F2FA4}" type="sibTrans" cxnId="{707C02CD-8FC1-43E3-BBF2-81F4BAA2D5AC}">
      <dgm:prSet/>
      <dgm:spPr/>
      <dgm:t>
        <a:bodyPr/>
        <a:lstStyle/>
        <a:p>
          <a:endParaRPr lang="en-US"/>
        </a:p>
      </dgm:t>
    </dgm:pt>
    <dgm:pt modelId="{237FDE6F-3AD5-C945-B25E-D41A118C478C}">
      <dgm:prSet phldrT="[Text]" custT="1"/>
      <dgm:spPr/>
      <dgm:t>
        <a:bodyPr/>
        <a:lstStyle/>
        <a:p>
          <a:r>
            <a:rPr lang="en-US" sz="1600" b="0" dirty="0" smtClean="0">
              <a:latin typeface="Arial"/>
              <a:cs typeface="Arial"/>
            </a:rPr>
            <a:t>T&amp;D Deferral</a:t>
          </a:r>
          <a:endParaRPr lang="en-US" sz="1600" dirty="0" smtClean="0">
            <a:latin typeface="Arial"/>
            <a:cs typeface="Arial"/>
          </a:endParaRPr>
        </a:p>
      </dgm:t>
    </dgm:pt>
    <dgm:pt modelId="{038D61B2-2BAF-F94D-AF25-FBB4149C09FE}" type="sibTrans" cxnId="{674249E4-D8F3-0A43-BDDB-3DEC9F6568BE}">
      <dgm:prSet/>
      <dgm:spPr/>
      <dgm:t>
        <a:bodyPr/>
        <a:lstStyle/>
        <a:p>
          <a:endParaRPr lang="en-US"/>
        </a:p>
      </dgm:t>
    </dgm:pt>
    <dgm:pt modelId="{470762B7-89FE-B04A-B688-F5C8FF229DE1}" type="parTrans" cxnId="{674249E4-D8F3-0A43-BDDB-3DEC9F6568BE}">
      <dgm:prSet/>
      <dgm:spPr/>
      <dgm:t>
        <a:bodyPr/>
        <a:lstStyle/>
        <a:p>
          <a:endParaRPr lang="en-US"/>
        </a:p>
      </dgm:t>
    </dgm:pt>
    <dgm:pt modelId="{4B618BB4-8C24-884E-890E-B604A6203DD5}">
      <dgm:prSet phldrT="[Text]" custT="1"/>
      <dgm:spPr/>
      <dgm:t>
        <a:bodyPr/>
        <a:lstStyle/>
        <a:p>
          <a:r>
            <a:rPr lang="en-US" sz="1600" b="0" dirty="0" smtClean="0">
              <a:latin typeface="Arial"/>
              <a:cs typeface="Arial"/>
            </a:rPr>
            <a:t>Ramp Control</a:t>
          </a:r>
          <a:endParaRPr lang="en-US" sz="1600" dirty="0" smtClean="0">
            <a:latin typeface="Arial"/>
            <a:cs typeface="Arial"/>
          </a:endParaRPr>
        </a:p>
      </dgm:t>
    </dgm:pt>
    <dgm:pt modelId="{EA0559F1-3259-3542-A014-7F682109BBF8}" type="sibTrans" cxnId="{BC97949F-83F3-2F4A-8888-C8BF39ED1D56}">
      <dgm:prSet/>
      <dgm:spPr/>
      <dgm:t>
        <a:bodyPr/>
        <a:lstStyle/>
        <a:p>
          <a:endParaRPr lang="en-US"/>
        </a:p>
      </dgm:t>
    </dgm:pt>
    <dgm:pt modelId="{8FE7CCF8-0F93-9E4A-867B-969D201257D3}" type="parTrans" cxnId="{BC97949F-83F3-2F4A-8888-C8BF39ED1D56}">
      <dgm:prSet/>
      <dgm:spPr/>
      <dgm:t>
        <a:bodyPr/>
        <a:lstStyle/>
        <a:p>
          <a:endParaRPr lang="en-US"/>
        </a:p>
      </dgm:t>
    </dgm:pt>
    <dgm:pt modelId="{A45B532A-7E49-DD4C-B9E0-A4510347FDD2}" type="pres">
      <dgm:prSet presAssocID="{2B80112F-5BD4-7D4C-BE49-1A49930FBCB9}" presName="theList" presStyleCnt="0">
        <dgm:presLayoutVars>
          <dgm:dir/>
          <dgm:animLvl val="lvl"/>
          <dgm:resizeHandles val="exact"/>
        </dgm:presLayoutVars>
      </dgm:prSet>
      <dgm:spPr/>
      <dgm:t>
        <a:bodyPr/>
        <a:lstStyle/>
        <a:p>
          <a:endParaRPr lang="en-US"/>
        </a:p>
      </dgm:t>
    </dgm:pt>
    <dgm:pt modelId="{E6B7A1AA-22F3-C243-920F-9F8E0EE153C2}" type="pres">
      <dgm:prSet presAssocID="{85A576DC-A978-6B42-9F6E-A65B4C5A8173}" presName="compNode" presStyleCnt="0"/>
      <dgm:spPr/>
    </dgm:pt>
    <dgm:pt modelId="{E42CAA75-9FEE-894B-8DF9-A57594E555E0}" type="pres">
      <dgm:prSet presAssocID="{85A576DC-A978-6B42-9F6E-A65B4C5A8173}" presName="aNode" presStyleLbl="bgShp" presStyleIdx="0" presStyleCnt="4" custScaleX="75643"/>
      <dgm:spPr/>
      <dgm:t>
        <a:bodyPr/>
        <a:lstStyle/>
        <a:p>
          <a:endParaRPr lang="en-US"/>
        </a:p>
      </dgm:t>
    </dgm:pt>
    <dgm:pt modelId="{0C13DCEC-C4BD-5A41-B088-BA0C1A36ACB0}" type="pres">
      <dgm:prSet presAssocID="{85A576DC-A978-6B42-9F6E-A65B4C5A8173}" presName="textNode" presStyleLbl="bgShp" presStyleIdx="0" presStyleCnt="4"/>
      <dgm:spPr/>
      <dgm:t>
        <a:bodyPr/>
        <a:lstStyle/>
        <a:p>
          <a:endParaRPr lang="en-US"/>
        </a:p>
      </dgm:t>
    </dgm:pt>
    <dgm:pt modelId="{4AD0AF02-A43D-D845-A72E-5D79A166F986}" type="pres">
      <dgm:prSet presAssocID="{85A576DC-A978-6B42-9F6E-A65B4C5A8173}" presName="compChildNode" presStyleCnt="0"/>
      <dgm:spPr/>
    </dgm:pt>
    <dgm:pt modelId="{351526DC-4D10-B047-8619-693FDF25100F}" type="pres">
      <dgm:prSet presAssocID="{85A576DC-A978-6B42-9F6E-A65B4C5A8173}" presName="theInnerList" presStyleCnt="0"/>
      <dgm:spPr/>
    </dgm:pt>
    <dgm:pt modelId="{7B4BBFFE-3C27-D342-8B95-D92A0B426046}" type="pres">
      <dgm:prSet presAssocID="{4B618BB4-8C24-884E-890E-B604A6203DD5}" presName="childNode" presStyleLbl="node1" presStyleIdx="0" presStyleCnt="15" custScaleX="81934">
        <dgm:presLayoutVars>
          <dgm:bulletEnabled val="1"/>
        </dgm:presLayoutVars>
      </dgm:prSet>
      <dgm:spPr/>
      <dgm:t>
        <a:bodyPr/>
        <a:lstStyle/>
        <a:p>
          <a:endParaRPr lang="en-US"/>
        </a:p>
      </dgm:t>
    </dgm:pt>
    <dgm:pt modelId="{B1A3C456-AC93-43C6-B49F-B7DE9B900D9E}" type="pres">
      <dgm:prSet presAssocID="{4B618BB4-8C24-884E-890E-B604A6203DD5}" presName="aSpace2" presStyleCnt="0"/>
      <dgm:spPr/>
    </dgm:pt>
    <dgm:pt modelId="{3B83670E-E44A-4C20-94E7-A29C76DB9AC1}" type="pres">
      <dgm:prSet presAssocID="{9DF5645A-97EC-457C-8F62-536ECCC3ABD6}" presName="childNode" presStyleLbl="node1" presStyleIdx="1" presStyleCnt="15" custScaleX="81934">
        <dgm:presLayoutVars>
          <dgm:bulletEnabled val="1"/>
        </dgm:presLayoutVars>
      </dgm:prSet>
      <dgm:spPr/>
      <dgm:t>
        <a:bodyPr/>
        <a:lstStyle/>
        <a:p>
          <a:endParaRPr lang="en-US"/>
        </a:p>
      </dgm:t>
    </dgm:pt>
    <dgm:pt modelId="{4B755D3E-9944-4D26-9F49-AEC8B722C8AB}" type="pres">
      <dgm:prSet presAssocID="{9DF5645A-97EC-457C-8F62-536ECCC3ABD6}" presName="aSpace2" presStyleCnt="0"/>
      <dgm:spPr/>
    </dgm:pt>
    <dgm:pt modelId="{973CD326-132A-4899-A48B-23EF0A15A737}" type="pres">
      <dgm:prSet presAssocID="{8EE7AC4B-D35D-408C-86A6-920E06CBD91D}" presName="childNode" presStyleLbl="node1" presStyleIdx="2" presStyleCnt="15" custScaleX="81934">
        <dgm:presLayoutVars>
          <dgm:bulletEnabled val="1"/>
        </dgm:presLayoutVars>
      </dgm:prSet>
      <dgm:spPr/>
      <dgm:t>
        <a:bodyPr/>
        <a:lstStyle/>
        <a:p>
          <a:endParaRPr lang="en-US"/>
        </a:p>
      </dgm:t>
    </dgm:pt>
    <dgm:pt modelId="{AB970916-1983-4C47-9E6B-4D6A04C22EDF}" type="pres">
      <dgm:prSet presAssocID="{8EE7AC4B-D35D-408C-86A6-920E06CBD91D}" presName="aSpace2" presStyleCnt="0"/>
      <dgm:spPr/>
    </dgm:pt>
    <dgm:pt modelId="{9CA9114B-B039-4A99-80AA-1DCEE86856AC}" type="pres">
      <dgm:prSet presAssocID="{AC0EB89E-6765-4647-8BE3-D0EB586C21AE}" presName="childNode" presStyleLbl="node1" presStyleIdx="3" presStyleCnt="15" custScaleX="81934">
        <dgm:presLayoutVars>
          <dgm:bulletEnabled val="1"/>
        </dgm:presLayoutVars>
      </dgm:prSet>
      <dgm:spPr/>
      <dgm:t>
        <a:bodyPr/>
        <a:lstStyle/>
        <a:p>
          <a:endParaRPr lang="en-US"/>
        </a:p>
      </dgm:t>
    </dgm:pt>
    <dgm:pt modelId="{E8E2B2A3-640D-4954-8043-5DA74592A29B}" type="pres">
      <dgm:prSet presAssocID="{AC0EB89E-6765-4647-8BE3-D0EB586C21AE}" presName="aSpace2" presStyleCnt="0"/>
      <dgm:spPr/>
    </dgm:pt>
    <dgm:pt modelId="{2482C96F-DBCD-4336-A0E8-A85959C656F7}" type="pres">
      <dgm:prSet presAssocID="{6FA607F6-D868-4B06-B206-8F953E89DD83}" presName="childNode" presStyleLbl="node1" presStyleIdx="4" presStyleCnt="15" custScaleX="81934">
        <dgm:presLayoutVars>
          <dgm:bulletEnabled val="1"/>
        </dgm:presLayoutVars>
      </dgm:prSet>
      <dgm:spPr/>
      <dgm:t>
        <a:bodyPr/>
        <a:lstStyle/>
        <a:p>
          <a:endParaRPr lang="en-US"/>
        </a:p>
      </dgm:t>
    </dgm:pt>
    <dgm:pt modelId="{BF2E69DD-5B26-5740-9C15-9EF1B10ECC95}" type="pres">
      <dgm:prSet presAssocID="{85A576DC-A978-6B42-9F6E-A65B4C5A8173}" presName="aSpace" presStyleCnt="0"/>
      <dgm:spPr/>
    </dgm:pt>
    <dgm:pt modelId="{A0F3FF1C-9B62-CE43-A69E-E5567D28CF7B}" type="pres">
      <dgm:prSet presAssocID="{30CC5876-9A0C-3E4B-A3A2-1F8050DE66CC}" presName="compNode" presStyleCnt="0"/>
      <dgm:spPr/>
    </dgm:pt>
    <dgm:pt modelId="{4FC87EE1-B1AE-884E-B38F-772C1C73C3D2}" type="pres">
      <dgm:prSet presAssocID="{30CC5876-9A0C-3E4B-A3A2-1F8050DE66CC}" presName="aNode" presStyleLbl="bgShp" presStyleIdx="1" presStyleCnt="4" custScaleX="73393"/>
      <dgm:spPr/>
      <dgm:t>
        <a:bodyPr/>
        <a:lstStyle/>
        <a:p>
          <a:endParaRPr lang="en-US"/>
        </a:p>
      </dgm:t>
    </dgm:pt>
    <dgm:pt modelId="{6048F051-525B-A643-8BD8-7E68C8F38CC9}" type="pres">
      <dgm:prSet presAssocID="{30CC5876-9A0C-3E4B-A3A2-1F8050DE66CC}" presName="textNode" presStyleLbl="bgShp" presStyleIdx="1" presStyleCnt="4"/>
      <dgm:spPr/>
      <dgm:t>
        <a:bodyPr/>
        <a:lstStyle/>
        <a:p>
          <a:endParaRPr lang="en-US"/>
        </a:p>
      </dgm:t>
    </dgm:pt>
    <dgm:pt modelId="{A5550EA4-F294-764E-BA49-89752CDCF16A}" type="pres">
      <dgm:prSet presAssocID="{30CC5876-9A0C-3E4B-A3A2-1F8050DE66CC}" presName="compChildNode" presStyleCnt="0"/>
      <dgm:spPr/>
    </dgm:pt>
    <dgm:pt modelId="{5DC98FC9-3877-654A-9F35-63522CD5ED68}" type="pres">
      <dgm:prSet presAssocID="{30CC5876-9A0C-3E4B-A3A2-1F8050DE66CC}" presName="theInnerList" presStyleCnt="0"/>
      <dgm:spPr/>
    </dgm:pt>
    <dgm:pt modelId="{B8974DAD-B64B-E54D-A862-2715BE341961}" type="pres">
      <dgm:prSet presAssocID="{237FDE6F-3AD5-C945-B25E-D41A118C478C}" presName="childNode" presStyleLbl="node1" presStyleIdx="5" presStyleCnt="15" custScaleX="77102">
        <dgm:presLayoutVars>
          <dgm:bulletEnabled val="1"/>
        </dgm:presLayoutVars>
      </dgm:prSet>
      <dgm:spPr/>
      <dgm:t>
        <a:bodyPr/>
        <a:lstStyle/>
        <a:p>
          <a:endParaRPr lang="en-US"/>
        </a:p>
      </dgm:t>
    </dgm:pt>
    <dgm:pt modelId="{DDE680E6-CFC4-49EE-89C9-638F830F806D}" type="pres">
      <dgm:prSet presAssocID="{237FDE6F-3AD5-C945-B25E-D41A118C478C}" presName="aSpace2" presStyleCnt="0"/>
      <dgm:spPr/>
    </dgm:pt>
    <dgm:pt modelId="{8902969F-A648-4D0A-A211-36301F72C5B2}" type="pres">
      <dgm:prSet presAssocID="{AE733C4D-6DA5-4F81-9B92-016D6C35B1A5}" presName="childNode" presStyleLbl="node1" presStyleIdx="6" presStyleCnt="15" custScaleX="77102">
        <dgm:presLayoutVars>
          <dgm:bulletEnabled val="1"/>
        </dgm:presLayoutVars>
      </dgm:prSet>
      <dgm:spPr/>
      <dgm:t>
        <a:bodyPr/>
        <a:lstStyle/>
        <a:p>
          <a:endParaRPr lang="en-US"/>
        </a:p>
      </dgm:t>
    </dgm:pt>
    <dgm:pt modelId="{9FAB87CF-C61D-4E69-80B1-C2F43EF4F61D}" type="pres">
      <dgm:prSet presAssocID="{AE733C4D-6DA5-4F81-9B92-016D6C35B1A5}" presName="aSpace2" presStyleCnt="0"/>
      <dgm:spPr/>
    </dgm:pt>
    <dgm:pt modelId="{627E0EAC-D34E-481E-B789-86406955B5C3}" type="pres">
      <dgm:prSet presAssocID="{6FF706D2-4CA1-438E-A611-94513678723C}" presName="childNode" presStyleLbl="node1" presStyleIdx="7" presStyleCnt="15" custScaleX="77102">
        <dgm:presLayoutVars>
          <dgm:bulletEnabled val="1"/>
        </dgm:presLayoutVars>
      </dgm:prSet>
      <dgm:spPr/>
      <dgm:t>
        <a:bodyPr/>
        <a:lstStyle/>
        <a:p>
          <a:endParaRPr lang="en-US"/>
        </a:p>
      </dgm:t>
    </dgm:pt>
    <dgm:pt modelId="{EBFBAB52-40E0-4E4C-A3E0-4A129FA3C748}" type="pres">
      <dgm:prSet presAssocID="{6FF706D2-4CA1-438E-A611-94513678723C}" presName="aSpace2" presStyleCnt="0"/>
      <dgm:spPr/>
    </dgm:pt>
    <dgm:pt modelId="{F4E32F57-5DA4-47F8-8BE9-231B04357CDA}" type="pres">
      <dgm:prSet presAssocID="{76BE5234-8339-4F7D-A434-CEC0B021AA98}" presName="childNode" presStyleLbl="node1" presStyleIdx="8" presStyleCnt="15" custScaleX="77102">
        <dgm:presLayoutVars>
          <dgm:bulletEnabled val="1"/>
        </dgm:presLayoutVars>
      </dgm:prSet>
      <dgm:spPr/>
      <dgm:t>
        <a:bodyPr/>
        <a:lstStyle/>
        <a:p>
          <a:endParaRPr lang="en-US"/>
        </a:p>
      </dgm:t>
    </dgm:pt>
    <dgm:pt modelId="{419FDAEC-CAD6-B546-B4F5-DD92DE0CCB2F}" type="pres">
      <dgm:prSet presAssocID="{30CC5876-9A0C-3E4B-A3A2-1F8050DE66CC}" presName="aSpace" presStyleCnt="0"/>
      <dgm:spPr/>
    </dgm:pt>
    <dgm:pt modelId="{64114B25-6802-474A-998C-BB3EBE60164F}" type="pres">
      <dgm:prSet presAssocID="{5C9E7DBB-9D61-A340-947D-ADA8636B2980}" presName="compNode" presStyleCnt="0"/>
      <dgm:spPr/>
    </dgm:pt>
    <dgm:pt modelId="{843EB34F-DCFD-5A47-9903-24EB47BA6C39}" type="pres">
      <dgm:prSet presAssocID="{5C9E7DBB-9D61-A340-947D-ADA8636B2980}" presName="aNode" presStyleLbl="bgShp" presStyleIdx="2" presStyleCnt="4" custScaleX="76881"/>
      <dgm:spPr/>
      <dgm:t>
        <a:bodyPr/>
        <a:lstStyle/>
        <a:p>
          <a:endParaRPr lang="en-US"/>
        </a:p>
      </dgm:t>
    </dgm:pt>
    <dgm:pt modelId="{A3DA05A9-7C34-284B-A2E6-74AC79F38A5F}" type="pres">
      <dgm:prSet presAssocID="{5C9E7DBB-9D61-A340-947D-ADA8636B2980}" presName="textNode" presStyleLbl="bgShp" presStyleIdx="2" presStyleCnt="4"/>
      <dgm:spPr/>
      <dgm:t>
        <a:bodyPr/>
        <a:lstStyle/>
        <a:p>
          <a:endParaRPr lang="en-US"/>
        </a:p>
      </dgm:t>
    </dgm:pt>
    <dgm:pt modelId="{8A9F5532-C2A0-C248-A624-4AE54CE7BB49}" type="pres">
      <dgm:prSet presAssocID="{5C9E7DBB-9D61-A340-947D-ADA8636B2980}" presName="compChildNode" presStyleCnt="0"/>
      <dgm:spPr/>
    </dgm:pt>
    <dgm:pt modelId="{5F673BF9-9936-DD4F-93CC-0264E3AC536E}" type="pres">
      <dgm:prSet presAssocID="{5C9E7DBB-9D61-A340-947D-ADA8636B2980}" presName="theInnerList" presStyleCnt="0"/>
      <dgm:spPr/>
    </dgm:pt>
    <dgm:pt modelId="{D5F33749-EAD0-784B-8450-5FD97CC52944}" type="pres">
      <dgm:prSet presAssocID="{FED48555-9D96-D442-BF6A-4965EA4C2D95}" presName="childNode" presStyleLbl="node1" presStyleIdx="9" presStyleCnt="15" custScaleX="77089">
        <dgm:presLayoutVars>
          <dgm:bulletEnabled val="1"/>
        </dgm:presLayoutVars>
      </dgm:prSet>
      <dgm:spPr/>
      <dgm:t>
        <a:bodyPr/>
        <a:lstStyle/>
        <a:p>
          <a:endParaRPr lang="en-US"/>
        </a:p>
      </dgm:t>
    </dgm:pt>
    <dgm:pt modelId="{5557E739-9C18-487F-AFDB-D13D90B4334D}" type="pres">
      <dgm:prSet presAssocID="{FED48555-9D96-D442-BF6A-4965EA4C2D95}" presName="aSpace2" presStyleCnt="0"/>
      <dgm:spPr/>
    </dgm:pt>
    <dgm:pt modelId="{C2F15A49-1753-47A8-B474-5B55B836CD60}" type="pres">
      <dgm:prSet presAssocID="{79780A70-1076-4F6C-8E15-3DA87A8CA950}" presName="childNode" presStyleLbl="node1" presStyleIdx="10" presStyleCnt="15" custScaleX="77089">
        <dgm:presLayoutVars>
          <dgm:bulletEnabled val="1"/>
        </dgm:presLayoutVars>
      </dgm:prSet>
      <dgm:spPr/>
      <dgm:t>
        <a:bodyPr/>
        <a:lstStyle/>
        <a:p>
          <a:endParaRPr lang="en-US"/>
        </a:p>
      </dgm:t>
    </dgm:pt>
    <dgm:pt modelId="{45D7751A-838A-4212-9E67-206024C623A8}" type="pres">
      <dgm:prSet presAssocID="{79780A70-1076-4F6C-8E15-3DA87A8CA950}" presName="aSpace2" presStyleCnt="0"/>
      <dgm:spPr/>
    </dgm:pt>
    <dgm:pt modelId="{9C04732D-5F0F-468B-AE8E-42DF1CA6BDA5}" type="pres">
      <dgm:prSet presAssocID="{CC655B76-21B0-4A58-84E2-1D8707038229}" presName="childNode" presStyleLbl="node1" presStyleIdx="11" presStyleCnt="15" custScaleX="77089">
        <dgm:presLayoutVars>
          <dgm:bulletEnabled val="1"/>
        </dgm:presLayoutVars>
      </dgm:prSet>
      <dgm:spPr/>
      <dgm:t>
        <a:bodyPr/>
        <a:lstStyle/>
        <a:p>
          <a:endParaRPr lang="en-US"/>
        </a:p>
      </dgm:t>
    </dgm:pt>
    <dgm:pt modelId="{B5D5989D-D85B-4711-9ABE-71282649557B}" type="pres">
      <dgm:prSet presAssocID="{5C9E7DBB-9D61-A340-947D-ADA8636B2980}" presName="aSpace" presStyleCnt="0"/>
      <dgm:spPr/>
    </dgm:pt>
    <dgm:pt modelId="{009790EA-DF07-42F8-8F2B-2D3F3A835A49}" type="pres">
      <dgm:prSet presAssocID="{7665AD56-1335-4D23-9237-45A7DB87E01F}" presName="compNode" presStyleCnt="0"/>
      <dgm:spPr/>
    </dgm:pt>
    <dgm:pt modelId="{1C1D3DC8-2437-4B97-A6EF-215C7B746F3A}" type="pres">
      <dgm:prSet presAssocID="{7665AD56-1335-4D23-9237-45A7DB87E01F}" presName="aNode" presStyleLbl="bgShp" presStyleIdx="3" presStyleCnt="4" custScaleX="73500"/>
      <dgm:spPr/>
      <dgm:t>
        <a:bodyPr/>
        <a:lstStyle/>
        <a:p>
          <a:endParaRPr lang="en-US"/>
        </a:p>
      </dgm:t>
    </dgm:pt>
    <dgm:pt modelId="{A5AD388D-06C4-43AC-A476-0846D2EC821B}" type="pres">
      <dgm:prSet presAssocID="{7665AD56-1335-4D23-9237-45A7DB87E01F}" presName="textNode" presStyleLbl="bgShp" presStyleIdx="3" presStyleCnt="4"/>
      <dgm:spPr/>
      <dgm:t>
        <a:bodyPr/>
        <a:lstStyle/>
        <a:p>
          <a:endParaRPr lang="en-US"/>
        </a:p>
      </dgm:t>
    </dgm:pt>
    <dgm:pt modelId="{F60F17CF-9CB6-4010-A646-F034A4105094}" type="pres">
      <dgm:prSet presAssocID="{7665AD56-1335-4D23-9237-45A7DB87E01F}" presName="compChildNode" presStyleCnt="0"/>
      <dgm:spPr/>
    </dgm:pt>
    <dgm:pt modelId="{566705BF-080E-4C07-A123-01052C26850C}" type="pres">
      <dgm:prSet presAssocID="{7665AD56-1335-4D23-9237-45A7DB87E01F}" presName="theInnerList" presStyleCnt="0"/>
      <dgm:spPr/>
    </dgm:pt>
    <dgm:pt modelId="{B0A285C7-D0F1-4024-A06C-194B6C0FFBC5}" type="pres">
      <dgm:prSet presAssocID="{B83201B6-5A63-4E26-856D-843523EFEB69}" presName="childNode" presStyleLbl="node1" presStyleIdx="12" presStyleCnt="15" custScaleX="77302">
        <dgm:presLayoutVars>
          <dgm:bulletEnabled val="1"/>
        </dgm:presLayoutVars>
      </dgm:prSet>
      <dgm:spPr/>
      <dgm:t>
        <a:bodyPr/>
        <a:lstStyle/>
        <a:p>
          <a:endParaRPr lang="en-US"/>
        </a:p>
      </dgm:t>
    </dgm:pt>
    <dgm:pt modelId="{BDDBE72E-AB4B-42EE-BF52-9D333C45C40F}" type="pres">
      <dgm:prSet presAssocID="{B83201B6-5A63-4E26-856D-843523EFEB69}" presName="aSpace2" presStyleCnt="0"/>
      <dgm:spPr/>
    </dgm:pt>
    <dgm:pt modelId="{45C0FCAC-77EF-440E-9A7E-BC66949BFC25}" type="pres">
      <dgm:prSet presAssocID="{42C44C21-C746-40FE-8CA4-BC4F30834711}" presName="childNode" presStyleLbl="node1" presStyleIdx="13" presStyleCnt="15" custScaleX="77302">
        <dgm:presLayoutVars>
          <dgm:bulletEnabled val="1"/>
        </dgm:presLayoutVars>
      </dgm:prSet>
      <dgm:spPr/>
      <dgm:t>
        <a:bodyPr/>
        <a:lstStyle/>
        <a:p>
          <a:endParaRPr lang="en-US"/>
        </a:p>
      </dgm:t>
    </dgm:pt>
    <dgm:pt modelId="{E1331890-19BD-46CF-8F91-3DCCF00354AD}" type="pres">
      <dgm:prSet presAssocID="{42C44C21-C746-40FE-8CA4-BC4F30834711}" presName="aSpace2" presStyleCnt="0"/>
      <dgm:spPr/>
    </dgm:pt>
    <dgm:pt modelId="{79BC533D-7340-45D4-9BEC-EFA42312FA9D}" type="pres">
      <dgm:prSet presAssocID="{50454B7F-2BA5-4289-A20A-5276BD778409}" presName="childNode" presStyleLbl="node1" presStyleIdx="14" presStyleCnt="15" custScaleX="77302">
        <dgm:presLayoutVars>
          <dgm:bulletEnabled val="1"/>
        </dgm:presLayoutVars>
      </dgm:prSet>
      <dgm:spPr/>
      <dgm:t>
        <a:bodyPr/>
        <a:lstStyle/>
        <a:p>
          <a:endParaRPr lang="en-US"/>
        </a:p>
      </dgm:t>
    </dgm:pt>
  </dgm:ptLst>
  <dgm:cxnLst>
    <dgm:cxn modelId="{5DBE2F2A-5A0B-564E-B8CC-810C09C3F375}" type="presOf" srcId="{B83201B6-5A63-4E26-856D-843523EFEB69}" destId="{B0A285C7-D0F1-4024-A06C-194B6C0FFBC5}" srcOrd="0" destOrd="0" presId="urn:microsoft.com/office/officeart/2005/8/layout/lProcess2"/>
    <dgm:cxn modelId="{075C9562-E463-408C-883C-8F582A59815A}" srcId="{30CC5876-9A0C-3E4B-A3A2-1F8050DE66CC}" destId="{6FF706D2-4CA1-438E-A611-94513678723C}" srcOrd="2" destOrd="0" parTransId="{57DE8FF7-D760-49F6-97B2-A217D391FB95}" sibTransId="{68AC2F4A-7A05-4FBD-ACEF-8395F0F049F1}"/>
    <dgm:cxn modelId="{23E987FB-B2AD-4B33-B77C-4DE7E7CBFA8D}" srcId="{85A576DC-A978-6B42-9F6E-A65B4C5A8173}" destId="{8EE7AC4B-D35D-408C-86A6-920E06CBD91D}" srcOrd="2" destOrd="0" parTransId="{3336B4C7-9EF8-489D-B78A-C389A8183776}" sibTransId="{03A3EEC8-5A39-4F90-8332-0F9E61BBE479}"/>
    <dgm:cxn modelId="{695DAE2C-660B-244F-8460-59BCE969E1B3}" type="presOf" srcId="{5C9E7DBB-9D61-A340-947D-ADA8636B2980}" destId="{843EB34F-DCFD-5A47-9903-24EB47BA6C39}" srcOrd="0" destOrd="0" presId="urn:microsoft.com/office/officeart/2005/8/layout/lProcess2"/>
    <dgm:cxn modelId="{901387E4-ACC2-D24A-A3A7-33A2E942A3A2}" type="presOf" srcId="{CC655B76-21B0-4A58-84E2-1D8707038229}" destId="{9C04732D-5F0F-468B-AE8E-42DF1CA6BDA5}" srcOrd="0" destOrd="0" presId="urn:microsoft.com/office/officeart/2005/8/layout/lProcess2"/>
    <dgm:cxn modelId="{E6C73347-FE0A-433E-A4C0-B6770E647BA0}" srcId="{85A576DC-A978-6B42-9F6E-A65B4C5A8173}" destId="{6FA607F6-D868-4B06-B206-8F953E89DD83}" srcOrd="4" destOrd="0" parTransId="{A9F110A1-7287-4EFE-B70A-E039456C0597}" sibTransId="{DADAEB8C-5DAC-4A6C-BD90-88EE778C3572}"/>
    <dgm:cxn modelId="{EADC2599-7BD8-464B-B31F-D8F3E1ADD2EE}" srcId="{30CC5876-9A0C-3E4B-A3A2-1F8050DE66CC}" destId="{76BE5234-8339-4F7D-A434-CEC0B021AA98}" srcOrd="3" destOrd="0" parTransId="{9D7DBBFA-0F94-49C8-8B27-87515AA8AE06}" sibTransId="{D02F75ED-C4B9-4CBB-A04D-C8F6EC0D2C28}"/>
    <dgm:cxn modelId="{707C02CD-8FC1-43E3-BBF2-81F4BAA2D5AC}" srcId="{7665AD56-1335-4D23-9237-45A7DB87E01F}" destId="{50454B7F-2BA5-4289-A20A-5276BD778409}" srcOrd="2" destOrd="0" parTransId="{77D48702-DC82-4C83-BFA5-CA8377AC1094}" sibTransId="{D108CC85-54D6-4B6F-9943-27B7C78F2FA4}"/>
    <dgm:cxn modelId="{BC97949F-83F3-2F4A-8888-C8BF39ED1D56}" srcId="{85A576DC-A978-6B42-9F6E-A65B4C5A8173}" destId="{4B618BB4-8C24-884E-890E-B604A6203DD5}" srcOrd="0" destOrd="0" parTransId="{8FE7CCF8-0F93-9E4A-867B-969D201257D3}" sibTransId="{EA0559F1-3259-3542-A014-7F682109BBF8}"/>
    <dgm:cxn modelId="{2800B49E-19FD-F249-9DCB-3C3E5BCD442F}" type="presOf" srcId="{76BE5234-8339-4F7D-A434-CEC0B021AA98}" destId="{F4E32F57-5DA4-47F8-8BE9-231B04357CDA}" srcOrd="0" destOrd="0" presId="urn:microsoft.com/office/officeart/2005/8/layout/lProcess2"/>
    <dgm:cxn modelId="{D2CEC9EB-372B-E84D-9258-A02ECA78CFD8}" type="presOf" srcId="{79780A70-1076-4F6C-8E15-3DA87A8CA950}" destId="{C2F15A49-1753-47A8-B474-5B55B836CD60}" srcOrd="0" destOrd="0" presId="urn:microsoft.com/office/officeart/2005/8/layout/lProcess2"/>
    <dgm:cxn modelId="{E26603F7-369A-C047-9AC6-EF57FA5B6D65}" type="presOf" srcId="{2B80112F-5BD4-7D4C-BE49-1A49930FBCB9}" destId="{A45B532A-7E49-DD4C-B9E0-A4510347FDD2}" srcOrd="0" destOrd="0" presId="urn:microsoft.com/office/officeart/2005/8/layout/lProcess2"/>
    <dgm:cxn modelId="{B44A15D4-A64D-874C-B67A-FDE87A677775}" type="presOf" srcId="{AC0EB89E-6765-4647-8BE3-D0EB586C21AE}" destId="{9CA9114B-B039-4A99-80AA-1DCEE86856AC}" srcOrd="0" destOrd="0" presId="urn:microsoft.com/office/officeart/2005/8/layout/lProcess2"/>
    <dgm:cxn modelId="{7DC81B98-B44A-8343-8F03-C19FD3AD17D4}" type="presOf" srcId="{5C9E7DBB-9D61-A340-947D-ADA8636B2980}" destId="{A3DA05A9-7C34-284B-A2E6-74AC79F38A5F}" srcOrd="1" destOrd="0" presId="urn:microsoft.com/office/officeart/2005/8/layout/lProcess2"/>
    <dgm:cxn modelId="{B3C08D1C-1B58-AD48-87C1-9A1186BE4511}" type="presOf" srcId="{42C44C21-C746-40FE-8CA4-BC4F30834711}" destId="{45C0FCAC-77EF-440E-9A7E-BC66949BFC25}" srcOrd="0" destOrd="0" presId="urn:microsoft.com/office/officeart/2005/8/layout/lProcess2"/>
    <dgm:cxn modelId="{5C3C1203-5C1B-0148-8FBE-204CA7988EC6}" srcId="{2B80112F-5BD4-7D4C-BE49-1A49930FBCB9}" destId="{5C9E7DBB-9D61-A340-947D-ADA8636B2980}" srcOrd="2" destOrd="0" parTransId="{B657AD77-0812-5E49-B7EF-6EDA69F151AB}" sibTransId="{42E346BE-4A40-C943-B839-75156547B7E5}"/>
    <dgm:cxn modelId="{455A5FA8-D85F-8648-AB8B-35B9B627F720}" type="presOf" srcId="{FED48555-9D96-D442-BF6A-4965EA4C2D95}" destId="{D5F33749-EAD0-784B-8450-5FD97CC52944}" srcOrd="0" destOrd="0" presId="urn:microsoft.com/office/officeart/2005/8/layout/lProcess2"/>
    <dgm:cxn modelId="{13CDDD27-C11B-594E-B80A-46D7E6F1B48F}" type="presOf" srcId="{85A576DC-A978-6B42-9F6E-A65B4C5A8173}" destId="{0C13DCEC-C4BD-5A41-B088-BA0C1A36ACB0}" srcOrd="1" destOrd="0" presId="urn:microsoft.com/office/officeart/2005/8/layout/lProcess2"/>
    <dgm:cxn modelId="{708C6F98-900F-9940-A63E-16BE388A4787}" type="presOf" srcId="{50454B7F-2BA5-4289-A20A-5276BD778409}" destId="{79BC533D-7340-45D4-9BEC-EFA42312FA9D}" srcOrd="0" destOrd="0" presId="urn:microsoft.com/office/officeart/2005/8/layout/lProcess2"/>
    <dgm:cxn modelId="{E7FE56CC-ABFB-5A4F-81D1-7F345F22696E}" type="presOf" srcId="{9DF5645A-97EC-457C-8F62-536ECCC3ABD6}" destId="{3B83670E-E44A-4C20-94E7-A29C76DB9AC1}" srcOrd="0" destOrd="0" presId="urn:microsoft.com/office/officeart/2005/8/layout/lProcess2"/>
    <dgm:cxn modelId="{7C58FD41-5641-47DB-AE9B-8C6F2E997EAB}" srcId="{85A576DC-A978-6B42-9F6E-A65B4C5A8173}" destId="{AC0EB89E-6765-4647-8BE3-D0EB586C21AE}" srcOrd="3" destOrd="0" parTransId="{56BA6BFC-3B5E-4EC8-9E8F-FF99AFABE2AF}" sibTransId="{9663398E-1DFE-4BA0-9242-36BADFD05830}"/>
    <dgm:cxn modelId="{0A49B439-EF3D-4EDA-86B1-CFAA632464EA}" srcId="{5C9E7DBB-9D61-A340-947D-ADA8636B2980}" destId="{79780A70-1076-4F6C-8E15-3DA87A8CA950}" srcOrd="1" destOrd="0" parTransId="{06243211-E73A-4C04-AA90-3D0E78FDDF13}" sibTransId="{438C5367-7FE2-4946-9AD9-461D28B27328}"/>
    <dgm:cxn modelId="{674249E4-D8F3-0A43-BDDB-3DEC9F6568BE}" srcId="{30CC5876-9A0C-3E4B-A3A2-1F8050DE66CC}" destId="{237FDE6F-3AD5-C945-B25E-D41A118C478C}" srcOrd="0" destOrd="0" parTransId="{470762B7-89FE-B04A-B688-F5C8FF229DE1}" sibTransId="{038D61B2-2BAF-F94D-AF25-FBB4149C09FE}"/>
    <dgm:cxn modelId="{64D3D666-AE67-694E-A557-036EC7AAF366}" type="presOf" srcId="{6FF706D2-4CA1-438E-A611-94513678723C}" destId="{627E0EAC-D34E-481E-B789-86406955B5C3}" srcOrd="0" destOrd="0" presId="urn:microsoft.com/office/officeart/2005/8/layout/lProcess2"/>
    <dgm:cxn modelId="{B626DEFC-94DD-4E6A-8757-FA71E273F6B8}" srcId="{2B80112F-5BD4-7D4C-BE49-1A49930FBCB9}" destId="{7665AD56-1335-4D23-9237-45A7DB87E01F}" srcOrd="3" destOrd="0" parTransId="{47B88198-068A-4AB9-AEE1-38984D93ACD8}" sibTransId="{AB4BC143-A5D3-4C33-B04B-9E54411ECF97}"/>
    <dgm:cxn modelId="{F26764E2-F333-3F4F-BDA8-0990A0ED5DB9}" srcId="{2B80112F-5BD4-7D4C-BE49-1A49930FBCB9}" destId="{85A576DC-A978-6B42-9F6E-A65B4C5A8173}" srcOrd="0" destOrd="0" parTransId="{32CAD468-3A95-EF44-A7FE-BE57BD0DDE0D}" sibTransId="{2D76E2C8-B614-BA42-B447-C6AEFF5DD0CD}"/>
    <dgm:cxn modelId="{E348015E-936D-F743-9902-8CDB8CE181AB}" type="presOf" srcId="{4B618BB4-8C24-884E-890E-B604A6203DD5}" destId="{7B4BBFFE-3C27-D342-8B95-D92A0B426046}" srcOrd="0" destOrd="0" presId="urn:microsoft.com/office/officeart/2005/8/layout/lProcess2"/>
    <dgm:cxn modelId="{790C5742-C4C1-894B-A9E6-4064F76F95FC}" type="presOf" srcId="{30CC5876-9A0C-3E4B-A3A2-1F8050DE66CC}" destId="{4FC87EE1-B1AE-884E-B38F-772C1C73C3D2}" srcOrd="0" destOrd="0" presId="urn:microsoft.com/office/officeart/2005/8/layout/lProcess2"/>
    <dgm:cxn modelId="{8B61F0FE-B555-BF47-9633-0D32C6B6983F}" type="presOf" srcId="{AE733C4D-6DA5-4F81-9B92-016D6C35B1A5}" destId="{8902969F-A648-4D0A-A211-36301F72C5B2}" srcOrd="0" destOrd="0" presId="urn:microsoft.com/office/officeart/2005/8/layout/lProcess2"/>
    <dgm:cxn modelId="{EAB19D84-DABA-46F7-8762-C4C1958408E4}" srcId="{7665AD56-1335-4D23-9237-45A7DB87E01F}" destId="{42C44C21-C746-40FE-8CA4-BC4F30834711}" srcOrd="1" destOrd="0" parTransId="{C2440589-19EF-447E-BB56-AABB48FC4C54}" sibTransId="{B54AD688-CAE7-4D34-B11E-5A6639AD644F}"/>
    <dgm:cxn modelId="{67405266-FFE6-4B21-A915-B36340A32114}" srcId="{5C9E7DBB-9D61-A340-947D-ADA8636B2980}" destId="{CC655B76-21B0-4A58-84E2-1D8707038229}" srcOrd="2" destOrd="0" parTransId="{37B2537B-25FE-49FF-A602-D42EF94A52EB}" sibTransId="{E0CE4F69-D760-4E2C-B7D7-3E7B46A187BE}"/>
    <dgm:cxn modelId="{31BB05E7-E0B5-402E-8E4B-44A863EA7477}" srcId="{85A576DC-A978-6B42-9F6E-A65B4C5A8173}" destId="{9DF5645A-97EC-457C-8F62-536ECCC3ABD6}" srcOrd="1" destOrd="0" parTransId="{6BA50EBC-E9E1-4B1C-AF59-000F8271D8F6}" sibTransId="{A5F5208E-591A-46CE-AD1B-871BBB5994AF}"/>
    <dgm:cxn modelId="{3CE358E3-C704-CF48-99BA-1A92863874A5}" type="presOf" srcId="{7665AD56-1335-4D23-9237-45A7DB87E01F}" destId="{A5AD388D-06C4-43AC-A476-0846D2EC821B}" srcOrd="1" destOrd="0" presId="urn:microsoft.com/office/officeart/2005/8/layout/lProcess2"/>
    <dgm:cxn modelId="{EBE13247-14DE-7040-8EC1-A166A7B25011}" type="presOf" srcId="{8EE7AC4B-D35D-408C-86A6-920E06CBD91D}" destId="{973CD326-132A-4899-A48B-23EF0A15A737}" srcOrd="0" destOrd="0" presId="urn:microsoft.com/office/officeart/2005/8/layout/lProcess2"/>
    <dgm:cxn modelId="{ACE22180-06BF-A941-9B5D-F74373416C40}" type="presOf" srcId="{7665AD56-1335-4D23-9237-45A7DB87E01F}" destId="{1C1D3DC8-2437-4B97-A6EF-215C7B746F3A}" srcOrd="0" destOrd="0" presId="urn:microsoft.com/office/officeart/2005/8/layout/lProcess2"/>
    <dgm:cxn modelId="{5A95461B-19C8-2F43-90F0-0007CF0242B2}" type="presOf" srcId="{85A576DC-A978-6B42-9F6E-A65B4C5A8173}" destId="{E42CAA75-9FEE-894B-8DF9-A57594E555E0}" srcOrd="0" destOrd="0" presId="urn:microsoft.com/office/officeart/2005/8/layout/lProcess2"/>
    <dgm:cxn modelId="{BE64F090-7A4E-D145-BE33-9DFB7625CA6E}" type="presOf" srcId="{6FA607F6-D868-4B06-B206-8F953E89DD83}" destId="{2482C96F-DBCD-4336-A0E8-A85959C656F7}" srcOrd="0" destOrd="0" presId="urn:microsoft.com/office/officeart/2005/8/layout/lProcess2"/>
    <dgm:cxn modelId="{E4F04EE9-5538-474E-A881-DE1DEE977B87}" srcId="{5C9E7DBB-9D61-A340-947D-ADA8636B2980}" destId="{FED48555-9D96-D442-BF6A-4965EA4C2D95}" srcOrd="0" destOrd="0" parTransId="{E301A9E1-5285-974B-B842-ED2473B1FD6E}" sibTransId="{9FD4A4B6-99BD-1F4E-A08C-64EDC67572AC}"/>
    <dgm:cxn modelId="{407DD428-22AE-4F4B-968B-D1CEAEEF9811}" srcId="{2B80112F-5BD4-7D4C-BE49-1A49930FBCB9}" destId="{30CC5876-9A0C-3E4B-A3A2-1F8050DE66CC}" srcOrd="1" destOrd="0" parTransId="{58025B9B-C604-4F4F-BBB6-BB58C234F03A}" sibTransId="{CDBDFE78-08F2-CD47-90D6-4FAE8A7BEDB0}"/>
    <dgm:cxn modelId="{588EF2AF-74AF-EF4F-A0A2-9CB075ED51F4}" type="presOf" srcId="{237FDE6F-3AD5-C945-B25E-D41A118C478C}" destId="{B8974DAD-B64B-E54D-A862-2715BE341961}" srcOrd="0" destOrd="0" presId="urn:microsoft.com/office/officeart/2005/8/layout/lProcess2"/>
    <dgm:cxn modelId="{A8122176-B470-4A4E-8FB0-66751E0227C6}" srcId="{30CC5876-9A0C-3E4B-A3A2-1F8050DE66CC}" destId="{AE733C4D-6DA5-4F81-9B92-016D6C35B1A5}" srcOrd="1" destOrd="0" parTransId="{98D6A4BA-9611-46F5-A743-19A1483E2ECC}" sibTransId="{23A8AAA6-887B-4017-9C4D-99F9399B09F5}"/>
    <dgm:cxn modelId="{D3DB704B-AC62-994B-B233-B6F8E435AE94}" type="presOf" srcId="{30CC5876-9A0C-3E4B-A3A2-1F8050DE66CC}" destId="{6048F051-525B-A643-8BD8-7E68C8F38CC9}" srcOrd="1" destOrd="0" presId="urn:microsoft.com/office/officeart/2005/8/layout/lProcess2"/>
    <dgm:cxn modelId="{2D321B48-0E67-40E0-9724-2824FD0C0DD2}" srcId="{7665AD56-1335-4D23-9237-45A7DB87E01F}" destId="{B83201B6-5A63-4E26-856D-843523EFEB69}" srcOrd="0" destOrd="0" parTransId="{0DC611FB-937B-4D56-A357-1126DAF58017}" sibTransId="{CE6A3088-E229-4380-B0DA-CBCF635B620B}"/>
    <dgm:cxn modelId="{9C5878BE-CF32-474F-83C7-61A7F6504928}" type="presParOf" srcId="{A45B532A-7E49-DD4C-B9E0-A4510347FDD2}" destId="{E6B7A1AA-22F3-C243-920F-9F8E0EE153C2}" srcOrd="0" destOrd="0" presId="urn:microsoft.com/office/officeart/2005/8/layout/lProcess2"/>
    <dgm:cxn modelId="{1FB5E22D-EA96-D942-9382-2FFCD279AC9E}" type="presParOf" srcId="{E6B7A1AA-22F3-C243-920F-9F8E0EE153C2}" destId="{E42CAA75-9FEE-894B-8DF9-A57594E555E0}" srcOrd="0" destOrd="0" presId="urn:microsoft.com/office/officeart/2005/8/layout/lProcess2"/>
    <dgm:cxn modelId="{EDA60C7C-CB28-814E-8CE0-3FD540230945}" type="presParOf" srcId="{E6B7A1AA-22F3-C243-920F-9F8E0EE153C2}" destId="{0C13DCEC-C4BD-5A41-B088-BA0C1A36ACB0}" srcOrd="1" destOrd="0" presId="urn:microsoft.com/office/officeart/2005/8/layout/lProcess2"/>
    <dgm:cxn modelId="{89F33B90-B8CF-BA4E-BACA-F304B8145EA1}" type="presParOf" srcId="{E6B7A1AA-22F3-C243-920F-9F8E0EE153C2}" destId="{4AD0AF02-A43D-D845-A72E-5D79A166F986}" srcOrd="2" destOrd="0" presId="urn:microsoft.com/office/officeart/2005/8/layout/lProcess2"/>
    <dgm:cxn modelId="{5FB0B1E9-8F70-F24B-8237-7D4E81FCBCF0}" type="presParOf" srcId="{4AD0AF02-A43D-D845-A72E-5D79A166F986}" destId="{351526DC-4D10-B047-8619-693FDF25100F}" srcOrd="0" destOrd="0" presId="urn:microsoft.com/office/officeart/2005/8/layout/lProcess2"/>
    <dgm:cxn modelId="{B315B9C1-63E4-D347-9D95-47B708339A7D}" type="presParOf" srcId="{351526DC-4D10-B047-8619-693FDF25100F}" destId="{7B4BBFFE-3C27-D342-8B95-D92A0B426046}" srcOrd="0" destOrd="0" presId="urn:microsoft.com/office/officeart/2005/8/layout/lProcess2"/>
    <dgm:cxn modelId="{9F4EDF07-3CAE-B64E-ABF2-3AA308E86C5E}" type="presParOf" srcId="{351526DC-4D10-B047-8619-693FDF25100F}" destId="{B1A3C456-AC93-43C6-B49F-B7DE9B900D9E}" srcOrd="1" destOrd="0" presId="urn:microsoft.com/office/officeart/2005/8/layout/lProcess2"/>
    <dgm:cxn modelId="{D05A929E-5C0C-1942-886C-6D554B474DE6}" type="presParOf" srcId="{351526DC-4D10-B047-8619-693FDF25100F}" destId="{3B83670E-E44A-4C20-94E7-A29C76DB9AC1}" srcOrd="2" destOrd="0" presId="urn:microsoft.com/office/officeart/2005/8/layout/lProcess2"/>
    <dgm:cxn modelId="{334C97F0-01F1-7A43-A040-2DE2005A59E6}" type="presParOf" srcId="{351526DC-4D10-B047-8619-693FDF25100F}" destId="{4B755D3E-9944-4D26-9F49-AEC8B722C8AB}" srcOrd="3" destOrd="0" presId="urn:microsoft.com/office/officeart/2005/8/layout/lProcess2"/>
    <dgm:cxn modelId="{68739FCA-C36E-7C42-834D-E566B8EA6840}" type="presParOf" srcId="{351526DC-4D10-B047-8619-693FDF25100F}" destId="{973CD326-132A-4899-A48B-23EF0A15A737}" srcOrd="4" destOrd="0" presId="urn:microsoft.com/office/officeart/2005/8/layout/lProcess2"/>
    <dgm:cxn modelId="{7339724E-2CBF-2F4E-A119-3F15DBCC8CCF}" type="presParOf" srcId="{351526DC-4D10-B047-8619-693FDF25100F}" destId="{AB970916-1983-4C47-9E6B-4D6A04C22EDF}" srcOrd="5" destOrd="0" presId="urn:microsoft.com/office/officeart/2005/8/layout/lProcess2"/>
    <dgm:cxn modelId="{433C142F-31C8-7C44-B244-5C104377698B}" type="presParOf" srcId="{351526DC-4D10-B047-8619-693FDF25100F}" destId="{9CA9114B-B039-4A99-80AA-1DCEE86856AC}" srcOrd="6" destOrd="0" presId="urn:microsoft.com/office/officeart/2005/8/layout/lProcess2"/>
    <dgm:cxn modelId="{149A3850-E042-E748-809E-F4C67BBABC98}" type="presParOf" srcId="{351526DC-4D10-B047-8619-693FDF25100F}" destId="{E8E2B2A3-640D-4954-8043-5DA74592A29B}" srcOrd="7" destOrd="0" presId="urn:microsoft.com/office/officeart/2005/8/layout/lProcess2"/>
    <dgm:cxn modelId="{E95680C5-B8E6-4144-A792-009B2CF925CF}" type="presParOf" srcId="{351526DC-4D10-B047-8619-693FDF25100F}" destId="{2482C96F-DBCD-4336-A0E8-A85959C656F7}" srcOrd="8" destOrd="0" presId="urn:microsoft.com/office/officeart/2005/8/layout/lProcess2"/>
    <dgm:cxn modelId="{DEF76CBC-69D2-814C-9BA9-6DC373D66D47}" type="presParOf" srcId="{A45B532A-7E49-DD4C-B9E0-A4510347FDD2}" destId="{BF2E69DD-5B26-5740-9C15-9EF1B10ECC95}" srcOrd="1" destOrd="0" presId="urn:microsoft.com/office/officeart/2005/8/layout/lProcess2"/>
    <dgm:cxn modelId="{A69D3433-AFDF-4D40-B373-1A50AEAF10D1}" type="presParOf" srcId="{A45B532A-7E49-DD4C-B9E0-A4510347FDD2}" destId="{A0F3FF1C-9B62-CE43-A69E-E5567D28CF7B}" srcOrd="2" destOrd="0" presId="urn:microsoft.com/office/officeart/2005/8/layout/lProcess2"/>
    <dgm:cxn modelId="{4A776E4F-FEBF-8D44-A126-D9B28FBE4795}" type="presParOf" srcId="{A0F3FF1C-9B62-CE43-A69E-E5567D28CF7B}" destId="{4FC87EE1-B1AE-884E-B38F-772C1C73C3D2}" srcOrd="0" destOrd="0" presId="urn:microsoft.com/office/officeart/2005/8/layout/lProcess2"/>
    <dgm:cxn modelId="{18894DF2-8F2D-B944-8767-666042656DC0}" type="presParOf" srcId="{A0F3FF1C-9B62-CE43-A69E-E5567D28CF7B}" destId="{6048F051-525B-A643-8BD8-7E68C8F38CC9}" srcOrd="1" destOrd="0" presId="urn:microsoft.com/office/officeart/2005/8/layout/lProcess2"/>
    <dgm:cxn modelId="{8FBF42B6-3967-214D-BE1D-C12AA3A2A4A7}" type="presParOf" srcId="{A0F3FF1C-9B62-CE43-A69E-E5567D28CF7B}" destId="{A5550EA4-F294-764E-BA49-89752CDCF16A}" srcOrd="2" destOrd="0" presId="urn:microsoft.com/office/officeart/2005/8/layout/lProcess2"/>
    <dgm:cxn modelId="{CE0E8039-B992-F544-AF8A-6B24CFADB204}" type="presParOf" srcId="{A5550EA4-F294-764E-BA49-89752CDCF16A}" destId="{5DC98FC9-3877-654A-9F35-63522CD5ED68}" srcOrd="0" destOrd="0" presId="urn:microsoft.com/office/officeart/2005/8/layout/lProcess2"/>
    <dgm:cxn modelId="{BD02F430-1070-274D-A2AD-6B5426505C10}" type="presParOf" srcId="{5DC98FC9-3877-654A-9F35-63522CD5ED68}" destId="{B8974DAD-B64B-E54D-A862-2715BE341961}" srcOrd="0" destOrd="0" presId="urn:microsoft.com/office/officeart/2005/8/layout/lProcess2"/>
    <dgm:cxn modelId="{BAA78BB7-8295-A847-AABB-54FC6D1515EA}" type="presParOf" srcId="{5DC98FC9-3877-654A-9F35-63522CD5ED68}" destId="{DDE680E6-CFC4-49EE-89C9-638F830F806D}" srcOrd="1" destOrd="0" presId="urn:microsoft.com/office/officeart/2005/8/layout/lProcess2"/>
    <dgm:cxn modelId="{78E4A279-1B81-3043-9696-A113473CBA73}" type="presParOf" srcId="{5DC98FC9-3877-654A-9F35-63522CD5ED68}" destId="{8902969F-A648-4D0A-A211-36301F72C5B2}" srcOrd="2" destOrd="0" presId="urn:microsoft.com/office/officeart/2005/8/layout/lProcess2"/>
    <dgm:cxn modelId="{E546D3C4-8877-AA48-8095-D348F70FA2E4}" type="presParOf" srcId="{5DC98FC9-3877-654A-9F35-63522CD5ED68}" destId="{9FAB87CF-C61D-4E69-80B1-C2F43EF4F61D}" srcOrd="3" destOrd="0" presId="urn:microsoft.com/office/officeart/2005/8/layout/lProcess2"/>
    <dgm:cxn modelId="{79AC2C07-8180-4243-B17B-27479EA66EE5}" type="presParOf" srcId="{5DC98FC9-3877-654A-9F35-63522CD5ED68}" destId="{627E0EAC-D34E-481E-B789-86406955B5C3}" srcOrd="4" destOrd="0" presId="urn:microsoft.com/office/officeart/2005/8/layout/lProcess2"/>
    <dgm:cxn modelId="{59A4DE2B-0324-FF48-A465-B8FBC6812D44}" type="presParOf" srcId="{5DC98FC9-3877-654A-9F35-63522CD5ED68}" destId="{EBFBAB52-40E0-4E4C-A3E0-4A129FA3C748}" srcOrd="5" destOrd="0" presId="urn:microsoft.com/office/officeart/2005/8/layout/lProcess2"/>
    <dgm:cxn modelId="{7E553115-8A97-5843-97FA-F6E550AED5CE}" type="presParOf" srcId="{5DC98FC9-3877-654A-9F35-63522CD5ED68}" destId="{F4E32F57-5DA4-47F8-8BE9-231B04357CDA}" srcOrd="6" destOrd="0" presId="urn:microsoft.com/office/officeart/2005/8/layout/lProcess2"/>
    <dgm:cxn modelId="{D180EC53-5EA0-6947-8479-0A5BA3A35CB7}" type="presParOf" srcId="{A45B532A-7E49-DD4C-B9E0-A4510347FDD2}" destId="{419FDAEC-CAD6-B546-B4F5-DD92DE0CCB2F}" srcOrd="3" destOrd="0" presId="urn:microsoft.com/office/officeart/2005/8/layout/lProcess2"/>
    <dgm:cxn modelId="{CCAB0E8A-3001-CE41-81CB-ECFC4AD48D02}" type="presParOf" srcId="{A45B532A-7E49-DD4C-B9E0-A4510347FDD2}" destId="{64114B25-6802-474A-998C-BB3EBE60164F}" srcOrd="4" destOrd="0" presId="urn:microsoft.com/office/officeart/2005/8/layout/lProcess2"/>
    <dgm:cxn modelId="{8E4E818B-B595-994C-AD19-999854D8DAA5}" type="presParOf" srcId="{64114B25-6802-474A-998C-BB3EBE60164F}" destId="{843EB34F-DCFD-5A47-9903-24EB47BA6C39}" srcOrd="0" destOrd="0" presId="urn:microsoft.com/office/officeart/2005/8/layout/lProcess2"/>
    <dgm:cxn modelId="{EAF3F4CD-DCEA-1043-A6FC-051B44BFA302}" type="presParOf" srcId="{64114B25-6802-474A-998C-BB3EBE60164F}" destId="{A3DA05A9-7C34-284B-A2E6-74AC79F38A5F}" srcOrd="1" destOrd="0" presId="urn:microsoft.com/office/officeart/2005/8/layout/lProcess2"/>
    <dgm:cxn modelId="{98C2617D-0C91-6B4D-A3F3-E7E0BBB9D5B1}" type="presParOf" srcId="{64114B25-6802-474A-998C-BB3EBE60164F}" destId="{8A9F5532-C2A0-C248-A624-4AE54CE7BB49}" srcOrd="2" destOrd="0" presId="urn:microsoft.com/office/officeart/2005/8/layout/lProcess2"/>
    <dgm:cxn modelId="{CCEAF79F-88C5-BB4A-9C54-32D9ABFFACB6}" type="presParOf" srcId="{8A9F5532-C2A0-C248-A624-4AE54CE7BB49}" destId="{5F673BF9-9936-DD4F-93CC-0264E3AC536E}" srcOrd="0" destOrd="0" presId="urn:microsoft.com/office/officeart/2005/8/layout/lProcess2"/>
    <dgm:cxn modelId="{D8DCD92C-2A94-CA4D-BC2B-BAEBED1657E3}" type="presParOf" srcId="{5F673BF9-9936-DD4F-93CC-0264E3AC536E}" destId="{D5F33749-EAD0-784B-8450-5FD97CC52944}" srcOrd="0" destOrd="0" presId="urn:microsoft.com/office/officeart/2005/8/layout/lProcess2"/>
    <dgm:cxn modelId="{913158CE-D9F4-B047-A4C5-4822BCEFCC46}" type="presParOf" srcId="{5F673BF9-9936-DD4F-93CC-0264E3AC536E}" destId="{5557E739-9C18-487F-AFDB-D13D90B4334D}" srcOrd="1" destOrd="0" presId="urn:microsoft.com/office/officeart/2005/8/layout/lProcess2"/>
    <dgm:cxn modelId="{43915767-A86D-6A4A-B6EF-FE4211E18E88}" type="presParOf" srcId="{5F673BF9-9936-DD4F-93CC-0264E3AC536E}" destId="{C2F15A49-1753-47A8-B474-5B55B836CD60}" srcOrd="2" destOrd="0" presId="urn:microsoft.com/office/officeart/2005/8/layout/lProcess2"/>
    <dgm:cxn modelId="{29545BF1-73B6-8248-8CD7-B1B6DE8C5019}" type="presParOf" srcId="{5F673BF9-9936-DD4F-93CC-0264E3AC536E}" destId="{45D7751A-838A-4212-9E67-206024C623A8}" srcOrd="3" destOrd="0" presId="urn:microsoft.com/office/officeart/2005/8/layout/lProcess2"/>
    <dgm:cxn modelId="{09ECE781-52BB-4640-A617-7772362A839F}" type="presParOf" srcId="{5F673BF9-9936-DD4F-93CC-0264E3AC536E}" destId="{9C04732D-5F0F-468B-AE8E-42DF1CA6BDA5}" srcOrd="4" destOrd="0" presId="urn:microsoft.com/office/officeart/2005/8/layout/lProcess2"/>
    <dgm:cxn modelId="{792B66A9-F482-9A40-A810-711FF3A54C97}" type="presParOf" srcId="{A45B532A-7E49-DD4C-B9E0-A4510347FDD2}" destId="{B5D5989D-D85B-4711-9ABE-71282649557B}" srcOrd="5" destOrd="0" presId="urn:microsoft.com/office/officeart/2005/8/layout/lProcess2"/>
    <dgm:cxn modelId="{3C6B8F99-A160-9848-A9C9-842C23FAB8B4}" type="presParOf" srcId="{A45B532A-7E49-DD4C-B9E0-A4510347FDD2}" destId="{009790EA-DF07-42F8-8F2B-2D3F3A835A49}" srcOrd="6" destOrd="0" presId="urn:microsoft.com/office/officeart/2005/8/layout/lProcess2"/>
    <dgm:cxn modelId="{F9EE8693-36A9-444C-9199-8B8CFDACA12B}" type="presParOf" srcId="{009790EA-DF07-42F8-8F2B-2D3F3A835A49}" destId="{1C1D3DC8-2437-4B97-A6EF-215C7B746F3A}" srcOrd="0" destOrd="0" presId="urn:microsoft.com/office/officeart/2005/8/layout/lProcess2"/>
    <dgm:cxn modelId="{F233CE4D-41F3-5D44-B323-713A85691A2E}" type="presParOf" srcId="{009790EA-DF07-42F8-8F2B-2D3F3A835A49}" destId="{A5AD388D-06C4-43AC-A476-0846D2EC821B}" srcOrd="1" destOrd="0" presId="urn:microsoft.com/office/officeart/2005/8/layout/lProcess2"/>
    <dgm:cxn modelId="{4672F9F6-63A9-4942-9851-64A80CDD1364}" type="presParOf" srcId="{009790EA-DF07-42F8-8F2B-2D3F3A835A49}" destId="{F60F17CF-9CB6-4010-A646-F034A4105094}" srcOrd="2" destOrd="0" presId="urn:microsoft.com/office/officeart/2005/8/layout/lProcess2"/>
    <dgm:cxn modelId="{AAC0ACF8-91DE-F249-9049-4E5B85348320}" type="presParOf" srcId="{F60F17CF-9CB6-4010-A646-F034A4105094}" destId="{566705BF-080E-4C07-A123-01052C26850C}" srcOrd="0" destOrd="0" presId="urn:microsoft.com/office/officeart/2005/8/layout/lProcess2"/>
    <dgm:cxn modelId="{C83EA8DD-B1DC-0940-ACCD-CCA90ED61DD4}" type="presParOf" srcId="{566705BF-080E-4C07-A123-01052C26850C}" destId="{B0A285C7-D0F1-4024-A06C-194B6C0FFBC5}" srcOrd="0" destOrd="0" presId="urn:microsoft.com/office/officeart/2005/8/layout/lProcess2"/>
    <dgm:cxn modelId="{0D0CA857-98FB-C847-8E03-9B077E30AE74}" type="presParOf" srcId="{566705BF-080E-4C07-A123-01052C26850C}" destId="{BDDBE72E-AB4B-42EE-BF52-9D333C45C40F}" srcOrd="1" destOrd="0" presId="urn:microsoft.com/office/officeart/2005/8/layout/lProcess2"/>
    <dgm:cxn modelId="{AA74FC53-BD4C-1745-873A-15E2DEE4E91F}" type="presParOf" srcId="{566705BF-080E-4C07-A123-01052C26850C}" destId="{45C0FCAC-77EF-440E-9A7E-BC66949BFC25}" srcOrd="2" destOrd="0" presId="urn:microsoft.com/office/officeart/2005/8/layout/lProcess2"/>
    <dgm:cxn modelId="{221F3B0A-C751-0849-8BFA-D0E31664C434}" type="presParOf" srcId="{566705BF-080E-4C07-A123-01052C26850C}" destId="{E1331890-19BD-46CF-8F91-3DCCF00354AD}" srcOrd="3" destOrd="0" presId="urn:microsoft.com/office/officeart/2005/8/layout/lProcess2"/>
    <dgm:cxn modelId="{6812B0B4-D9E2-1549-9AE9-11F85266A98A}" type="presParOf" srcId="{566705BF-080E-4C07-A123-01052C26850C}" destId="{79BC533D-7340-45D4-9BEC-EFA42312FA9D}" srcOrd="4" destOrd="0" presId="urn:microsoft.com/office/officeart/2005/8/layout/lProcess2"/>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4008438" y="8597900"/>
            <a:ext cx="3067050" cy="452438"/>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DB0960AE-A5B0-4FB1-A5D2-F44C6CDE0479}"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52438"/>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idx="1"/>
          </p:nvPr>
        </p:nvSpPr>
        <p:spPr>
          <a:xfrm>
            <a:off x="4008438" y="0"/>
            <a:ext cx="3067050" cy="45243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17A1D9FF-865F-48DF-96CA-3C60BB7C3FB4}" type="datetimeFigureOut">
              <a:rPr lang="en-US"/>
              <a:pPr>
                <a:defRPr/>
              </a:pPr>
              <a:t>4/14/2011</a:t>
            </a:fld>
            <a:endParaRPr lang="en-US" dirty="0"/>
          </a:p>
        </p:txBody>
      </p:sp>
      <p:sp>
        <p:nvSpPr>
          <p:cNvPr id="4" name="Slide Image Placeholder 3"/>
          <p:cNvSpPr>
            <a:spLocks noGrp="1" noRot="1" noChangeAspect="1"/>
          </p:cNvSpPr>
          <p:nvPr>
            <p:ph type="sldImg" idx="2"/>
          </p:nvPr>
        </p:nvSpPr>
        <p:spPr>
          <a:xfrm>
            <a:off x="1276350" y="679450"/>
            <a:ext cx="4525963" cy="3394075"/>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8025" y="4298950"/>
            <a:ext cx="5661025" cy="40735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597900"/>
            <a:ext cx="3067050" cy="452438"/>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en-US"/>
          </a:p>
        </p:txBody>
      </p:sp>
      <p:sp>
        <p:nvSpPr>
          <p:cNvPr id="7" name="Slide Number Placeholder 6"/>
          <p:cNvSpPr>
            <a:spLocks noGrp="1"/>
          </p:cNvSpPr>
          <p:nvPr>
            <p:ph type="sldNum" sz="quarter" idx="5"/>
          </p:nvPr>
        </p:nvSpPr>
        <p:spPr>
          <a:xfrm>
            <a:off x="4008438" y="8597900"/>
            <a:ext cx="3067050" cy="452438"/>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DBA6C293-1BCB-423E-9C9D-95EE8369342F}"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noFill/>
          <a:ln>
            <a:solidFill>
              <a:srgbClr val="000000"/>
            </a:solidFill>
            <a:miter lim="800000"/>
            <a:headEnd/>
            <a:tailEnd/>
          </a:ln>
        </p:spPr>
      </p:sp>
      <p:sp>
        <p:nvSpPr>
          <p:cNvPr id="7270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83A83F-3A24-44CC-A2BB-938F3CEE588B}" type="slidenum">
              <a:rPr lang="en-US">
                <a:solidFill>
                  <a:srgbClr val="000000"/>
                </a:solidFill>
              </a:rPr>
              <a:pPr fontAlgn="base">
                <a:spcBef>
                  <a:spcPct val="0"/>
                </a:spcBef>
                <a:spcAft>
                  <a:spcPct val="0"/>
                </a:spcAft>
              </a:pPr>
              <a:t>9</a:t>
            </a:fld>
            <a:endParaRPr lang="en-US">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bwMode="auto">
          <a:noFill/>
          <a:ln>
            <a:solidFill>
              <a:srgbClr val="000000"/>
            </a:solidFill>
            <a:miter lim="800000"/>
            <a:headEnd/>
            <a:tailEnd/>
          </a:ln>
        </p:spPr>
      </p:sp>
      <p:sp>
        <p:nvSpPr>
          <p:cNvPr id="7577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215CC3C-EB5D-47AC-B41E-512BC367467C}" type="slidenum">
              <a:rPr lang="en-US">
                <a:solidFill>
                  <a:srgbClr val="000000"/>
                </a:solidFill>
              </a:rPr>
              <a:pPr fontAlgn="base">
                <a:spcBef>
                  <a:spcPct val="0"/>
                </a:spcBef>
                <a:spcAft>
                  <a:spcPct val="0"/>
                </a:spcAft>
              </a:pPr>
              <a:t>11</a:t>
            </a:fld>
            <a:endParaRPr lang="en-US">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C6236F9-CE57-40B4-8827-CCDB8F0B47B6}" type="slidenum">
              <a:rPr lang="en-US">
                <a:solidFill>
                  <a:srgbClr val="000000"/>
                </a:solidFill>
              </a:rPr>
              <a:pPr fontAlgn="base">
                <a:spcBef>
                  <a:spcPct val="0"/>
                </a:spcBef>
                <a:spcAft>
                  <a:spcPct val="0"/>
                </a:spcAft>
              </a:pPr>
              <a:t>12</a:t>
            </a:fld>
            <a:endParaRPr lang="en-US">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A72275D-D76A-4BBB-91F9-FC87C9EB499F}" type="slidenum">
              <a:rPr lang="en-US">
                <a:solidFill>
                  <a:srgbClr val="000000"/>
                </a:solidFill>
              </a:rPr>
              <a:pPr fontAlgn="base">
                <a:spcBef>
                  <a:spcPct val="0"/>
                </a:spcBef>
                <a:spcAft>
                  <a:spcPct val="0"/>
                </a:spcAft>
              </a:pPr>
              <a:t>13</a:t>
            </a:fld>
            <a:endParaRPr lang="en-US">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9C025F-9DE8-44AC-B623-D4340DA56E73}" type="slidenum">
              <a:rPr lang="en-US">
                <a:solidFill>
                  <a:srgbClr val="000000"/>
                </a:solidFill>
              </a:rPr>
              <a:pPr fontAlgn="base">
                <a:spcBef>
                  <a:spcPct val="0"/>
                </a:spcBef>
                <a:spcAft>
                  <a:spcPct val="0"/>
                </a:spcAft>
              </a:pPr>
              <a:t>14</a:t>
            </a:fld>
            <a:endParaRPr lang="en-US">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D707389-2605-407F-BEFF-54FE8A5D2B96}" type="slidenum">
              <a:rPr lang="en-US">
                <a:solidFill>
                  <a:srgbClr val="000000"/>
                </a:solidFill>
              </a:rPr>
              <a:pPr fontAlgn="base">
                <a:spcBef>
                  <a:spcPct val="0"/>
                </a:spcBef>
                <a:spcAft>
                  <a:spcPct val="0"/>
                </a:spcAft>
              </a:pPr>
              <a:t>15</a:t>
            </a:fld>
            <a:endParaRPr lang="en-US">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B1BE3E-E911-432B-994B-513DB47C3665}" type="slidenum">
              <a:rPr lang="en-US">
                <a:solidFill>
                  <a:srgbClr val="000000"/>
                </a:solidFill>
              </a:rPr>
              <a:pPr fontAlgn="base">
                <a:spcBef>
                  <a:spcPct val="0"/>
                </a:spcBef>
                <a:spcAft>
                  <a:spcPct val="0"/>
                </a:spcAft>
              </a:pPr>
              <a:t>16</a:t>
            </a:fld>
            <a:endParaRPr lang="en-US">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994B24-E5FD-434D-9FAE-3F3A69BF529C}" type="slidenum">
              <a:rPr lang="en-US">
                <a:solidFill>
                  <a:srgbClr val="000000"/>
                </a:solidFill>
              </a:rPr>
              <a:pPr fontAlgn="base">
                <a:spcBef>
                  <a:spcPct val="0"/>
                </a:spcBef>
                <a:spcAft>
                  <a:spcPct val="0"/>
                </a:spcAft>
              </a:pPr>
              <a:t>17</a:t>
            </a:fld>
            <a:endParaRPr lang="en-US">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TextEdit="1"/>
          </p:cNvSpPr>
          <p:nvPr>
            <p:ph type="sldImg"/>
          </p:nvPr>
        </p:nvSpPr>
        <p:spPr bwMode="auto">
          <a:noFill/>
          <a:ln>
            <a:solidFill>
              <a:srgbClr val="000000"/>
            </a:solidFill>
            <a:miter lim="800000"/>
            <a:headEnd/>
            <a:tailEnd/>
          </a:ln>
        </p:spPr>
      </p:sp>
      <p:sp>
        <p:nvSpPr>
          <p:cNvPr id="7680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noFill/>
          <a:ln>
            <a:solidFill>
              <a:srgbClr val="000000"/>
            </a:solidFill>
            <a:miter lim="800000"/>
            <a:headEnd/>
            <a:tailEnd/>
          </a:ln>
        </p:spPr>
      </p:sp>
      <p:sp>
        <p:nvSpPr>
          <p:cNvPr id="7373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1B72BB-4988-44CE-BB78-1F484C585C3C}" type="slidenum">
              <a:rPr lang="en-US">
                <a:solidFill>
                  <a:srgbClr val="000000"/>
                </a:solidFill>
              </a:rPr>
              <a:pPr fontAlgn="base">
                <a:spcBef>
                  <a:spcPct val="0"/>
                </a:spcBef>
                <a:spcAft>
                  <a:spcPct val="0"/>
                </a:spcAft>
              </a:pPr>
              <a:t>19</a:t>
            </a:fld>
            <a:endParaRPr lang="en-US">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7C6C28-EFAE-4481-AAAA-C01E0018FEF5}" type="slidenum">
              <a:rPr lang="en-US">
                <a:solidFill>
                  <a:srgbClr val="000000"/>
                </a:solidFill>
              </a:rPr>
              <a:pPr fontAlgn="base">
                <a:spcBef>
                  <a:spcPct val="0"/>
                </a:spcBef>
                <a:spcAft>
                  <a:spcPct val="0"/>
                </a:spcAft>
              </a:pPr>
              <a:t>20</a:t>
            </a:fld>
            <a:endParaRPr lang="en-US">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E0DF7D-6322-44F9-9391-9301294E9A89}" type="slidenum">
              <a:rPr lang="en-US">
                <a:solidFill>
                  <a:srgbClr val="000000"/>
                </a:solidFill>
              </a:rPr>
              <a:pPr fontAlgn="base">
                <a:spcBef>
                  <a:spcPct val="0"/>
                </a:spcBef>
                <a:spcAft>
                  <a:spcPct val="0"/>
                </a:spcAft>
              </a:pPr>
              <a:t>21</a:t>
            </a:fld>
            <a:endParaRPr lang="en-US">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11BF93-49C6-4FE0-A5F2-954894B11EBD}" type="slidenum">
              <a:rPr lang="en-US"/>
              <a:pPr fontAlgn="base">
                <a:spcBef>
                  <a:spcPct val="0"/>
                </a:spcBef>
                <a:spcAft>
                  <a:spcPct val="0"/>
                </a:spcAft>
              </a:pPr>
              <a:t>22</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TextEdit="1"/>
          </p:cNvSpPr>
          <p:nvPr>
            <p:ph type="sldImg"/>
          </p:nvPr>
        </p:nvSpPr>
        <p:spPr bwMode="auto">
          <a:noFill/>
          <a:ln>
            <a:solidFill>
              <a:srgbClr val="000000"/>
            </a:solidFill>
            <a:miter lim="800000"/>
            <a:headEnd/>
            <a:tailEnd/>
          </a:ln>
        </p:spPr>
      </p:sp>
      <p:sp>
        <p:nvSpPr>
          <p:cNvPr id="7782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TextEdit="1"/>
          </p:cNvSpPr>
          <p:nvPr>
            <p:ph type="sldImg"/>
          </p:nvPr>
        </p:nvSpPr>
        <p:spPr bwMode="auto">
          <a:noFill/>
          <a:ln>
            <a:solidFill>
              <a:srgbClr val="000000"/>
            </a:solidFill>
            <a:miter lim="800000"/>
            <a:headEnd/>
            <a:tailEnd/>
          </a:ln>
        </p:spPr>
      </p:sp>
      <p:sp>
        <p:nvSpPr>
          <p:cNvPr id="7885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TextEdit="1"/>
          </p:cNvSpPr>
          <p:nvPr>
            <p:ph type="sldImg"/>
          </p:nvPr>
        </p:nvSpPr>
        <p:spPr bwMode="auto">
          <a:noFill/>
          <a:ln>
            <a:solidFill>
              <a:srgbClr val="000000"/>
            </a:solidFill>
            <a:miter lim="800000"/>
            <a:headEnd/>
            <a:tailEnd/>
          </a:ln>
        </p:spPr>
      </p:sp>
      <p:sp>
        <p:nvSpPr>
          <p:cNvPr id="7987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TextEdit="1"/>
          </p:cNvSpPr>
          <p:nvPr>
            <p:ph type="sldImg"/>
          </p:nvPr>
        </p:nvSpPr>
        <p:spPr bwMode="auto">
          <a:noFill/>
          <a:ln>
            <a:solidFill>
              <a:srgbClr val="000000"/>
            </a:solidFill>
            <a:miter lim="800000"/>
            <a:headEnd/>
            <a:tailEnd/>
          </a:ln>
        </p:spPr>
      </p:sp>
      <p:sp>
        <p:nvSpPr>
          <p:cNvPr id="8089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TextEdit="1"/>
          </p:cNvSpPr>
          <p:nvPr>
            <p:ph type="sldImg"/>
          </p:nvPr>
        </p:nvSpPr>
        <p:spPr bwMode="auto">
          <a:noFill/>
          <a:ln>
            <a:solidFill>
              <a:srgbClr val="000000"/>
            </a:solidFill>
            <a:miter lim="800000"/>
            <a:headEnd/>
            <a:tailEnd/>
          </a:ln>
        </p:spPr>
      </p:sp>
      <p:sp>
        <p:nvSpPr>
          <p:cNvPr id="8192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TextEdit="1"/>
          </p:cNvSpPr>
          <p:nvPr>
            <p:ph type="sldImg"/>
          </p:nvPr>
        </p:nvSpPr>
        <p:spPr bwMode="auto">
          <a:noFill/>
          <a:ln>
            <a:solidFill>
              <a:srgbClr val="000000"/>
            </a:solidFill>
            <a:miter lim="800000"/>
            <a:headEnd/>
            <a:tailEnd/>
          </a:ln>
        </p:spPr>
      </p:sp>
      <p:sp>
        <p:nvSpPr>
          <p:cNvPr id="8294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Jenna</a:t>
            </a:r>
          </a:p>
        </p:txBody>
      </p:sp>
      <p:sp>
        <p:nvSpPr>
          <p:cNvPr id="143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DE7B40-3AB6-4172-A961-A2DD7DE847F2}" type="slidenum">
              <a:rPr lang="en-US"/>
              <a:pPr fontAlgn="base">
                <a:spcBef>
                  <a:spcPct val="0"/>
                </a:spcBef>
                <a:spcAft>
                  <a:spcPct val="0"/>
                </a:spcAft>
              </a:pPr>
              <a:t>2</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Jenna</a:t>
            </a:r>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2764AC1-B9B6-4159-8B0D-6331CF849DEB}" type="slidenum">
              <a:rPr lang="en-US"/>
              <a:pPr fontAlgn="base">
                <a:spcBef>
                  <a:spcPct val="0"/>
                </a:spcBef>
                <a:spcAft>
                  <a:spcPct val="0"/>
                </a:spcAft>
              </a:pPr>
              <a:t>29</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Jenna</a:t>
            </a:r>
          </a:p>
        </p:txBody>
      </p:sp>
      <p:sp>
        <p:nvSpPr>
          <p:cNvPr id="624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258A33-4E0F-4B2F-9932-240D268D8A91}" type="slidenum">
              <a:rPr lang="en-US"/>
              <a:pPr fontAlgn="base">
                <a:spcBef>
                  <a:spcPct val="0"/>
                </a:spcBef>
                <a:spcAft>
                  <a:spcPct val="0"/>
                </a:spcAft>
              </a:pPr>
              <a:t>30</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Jenna</a:t>
            </a:r>
          </a:p>
        </p:txBody>
      </p:sp>
      <p:sp>
        <p:nvSpPr>
          <p:cNvPr id="64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D61D09-BD75-4614-8137-2B1ABE6F322C}" type="slidenum">
              <a:rPr lang="en-US"/>
              <a:pPr fontAlgn="base">
                <a:spcBef>
                  <a:spcPct val="0"/>
                </a:spcBef>
                <a:spcAft>
                  <a:spcPct val="0"/>
                </a:spcAft>
              </a:pPr>
              <a:t>31</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TextEdit="1"/>
          </p:cNvSpPr>
          <p:nvPr>
            <p:ph type="sldImg"/>
          </p:nvPr>
        </p:nvSpPr>
        <p:spPr bwMode="auto">
          <a:noFill/>
          <a:ln>
            <a:solidFill>
              <a:srgbClr val="000000"/>
            </a:solidFill>
            <a:miter lim="800000"/>
            <a:headEnd/>
            <a:tailEnd/>
          </a:ln>
        </p:spPr>
      </p:sp>
      <p:sp>
        <p:nvSpPr>
          <p:cNvPr id="8397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TextEdit="1"/>
          </p:cNvSpPr>
          <p:nvPr>
            <p:ph type="sldImg"/>
          </p:nvPr>
        </p:nvSpPr>
        <p:spPr bwMode="auto">
          <a:noFill/>
          <a:ln>
            <a:solidFill>
              <a:srgbClr val="000000"/>
            </a:solidFill>
            <a:miter lim="800000"/>
            <a:headEnd/>
            <a:tailEnd/>
          </a:ln>
        </p:spPr>
      </p:sp>
      <p:sp>
        <p:nvSpPr>
          <p:cNvPr id="8499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TextEdit="1"/>
          </p:cNvSpPr>
          <p:nvPr>
            <p:ph type="sldImg"/>
          </p:nvPr>
        </p:nvSpPr>
        <p:spPr bwMode="auto">
          <a:noFill/>
          <a:ln>
            <a:solidFill>
              <a:srgbClr val="000000"/>
            </a:solidFill>
            <a:miter lim="800000"/>
            <a:headEnd/>
            <a:tailEnd/>
          </a:ln>
        </p:spPr>
      </p:sp>
      <p:sp>
        <p:nvSpPr>
          <p:cNvPr id="7475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10AEB08-9CA8-4611-A27C-9361440D127E}" type="slidenum">
              <a:rPr lang="en-US"/>
              <a:pPr fontAlgn="base">
                <a:spcBef>
                  <a:spcPct val="0"/>
                </a:spcBef>
                <a:spcAft>
                  <a:spcPct val="0"/>
                </a:spcAft>
              </a:pPr>
              <a:t>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8F17A7-857D-457A-B88B-A3450C5CECB2}" type="slidenum">
              <a:rPr lang="en-US">
                <a:solidFill>
                  <a:srgbClr val="000000"/>
                </a:solidFill>
              </a:rPr>
              <a:pPr fontAlgn="base">
                <a:spcBef>
                  <a:spcPct val="0"/>
                </a:spcBef>
                <a:spcAft>
                  <a:spcPct val="0"/>
                </a:spcAft>
              </a:pPr>
              <a:t>5</a:t>
            </a:fld>
            <a:endParaRPr lang="en-US">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E459BC-493C-41C5-B516-7320A355B435}" type="slidenum">
              <a:rPr lang="en-US">
                <a:solidFill>
                  <a:srgbClr val="000000"/>
                </a:solidFill>
              </a:rPr>
              <a:pPr fontAlgn="base">
                <a:spcBef>
                  <a:spcPct val="0"/>
                </a:spcBef>
                <a:spcAft>
                  <a:spcPct val="0"/>
                </a:spcAft>
              </a:pPr>
              <a:t>6</a:t>
            </a:fld>
            <a:endParaRPr lang="en-US">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445521-81E3-4348-9159-3960496D5279}" type="slidenum">
              <a:rPr lang="en-US">
                <a:solidFill>
                  <a:srgbClr val="000000"/>
                </a:solidFill>
              </a:rPr>
              <a:pPr fontAlgn="base">
                <a:spcBef>
                  <a:spcPct val="0"/>
                </a:spcBef>
                <a:spcAft>
                  <a:spcPct val="0"/>
                </a:spcAft>
              </a:pPr>
              <a:t>7</a:t>
            </a:fld>
            <a:endParaRPr lang="en-US">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913D67-085A-44CB-BF0E-9EAF55AC31CC}" type="slidenum">
              <a:rPr lang="en-US">
                <a:solidFill>
                  <a:srgbClr val="000000"/>
                </a:solidFill>
              </a:rPr>
              <a:pPr fontAlgn="base">
                <a:spcBef>
                  <a:spcPct val="0"/>
                </a:spcBef>
                <a:spcAft>
                  <a:spcPct val="0"/>
                </a:spcAft>
              </a:pPr>
              <a:t>8</a:t>
            </a:fld>
            <a:endParaRPr 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XP_top_PPT_title.jpg"/>
          <p:cNvPicPr>
            <a:picLocks noChangeAspect="1"/>
          </p:cNvPicPr>
          <p:nvPr userDrawn="1"/>
        </p:nvPicPr>
        <p:blipFill>
          <a:blip r:embed="rId2"/>
          <a:srcRect/>
          <a:stretch>
            <a:fillRect/>
          </a:stretch>
        </p:blipFill>
        <p:spPr bwMode="auto">
          <a:xfrm>
            <a:off x="0" y="0"/>
            <a:ext cx="9144000" cy="1093788"/>
          </a:xfrm>
          <a:prstGeom prst="rect">
            <a:avLst/>
          </a:prstGeom>
          <a:noFill/>
          <a:ln w="9525">
            <a:noFill/>
            <a:miter lim="800000"/>
            <a:headEnd/>
            <a:tailEnd/>
          </a:ln>
        </p:spPr>
      </p:pic>
      <p:pic>
        <p:nvPicPr>
          <p:cNvPr id="5" name="Picture 7" descr="XP_bottom_PPT_title.jpg"/>
          <p:cNvPicPr>
            <a:picLocks noChangeAspect="1"/>
          </p:cNvPicPr>
          <p:nvPr userDrawn="1"/>
        </p:nvPicPr>
        <p:blipFill>
          <a:blip r:embed="rId3"/>
          <a:srcRect/>
          <a:stretch>
            <a:fillRect/>
          </a:stretch>
        </p:blipFill>
        <p:spPr bwMode="auto">
          <a:xfrm>
            <a:off x="0" y="4606925"/>
            <a:ext cx="9144000" cy="2251075"/>
          </a:xfrm>
          <a:prstGeom prst="rect">
            <a:avLst/>
          </a:prstGeom>
          <a:noFill/>
          <a:ln w="9525">
            <a:noFill/>
            <a:miter lim="800000"/>
            <a:headEnd/>
            <a:tailEnd/>
          </a:ln>
        </p:spPr>
      </p:pic>
      <p:sp>
        <p:nvSpPr>
          <p:cNvPr id="2" name="Title 1"/>
          <p:cNvSpPr>
            <a:spLocks noGrp="1"/>
          </p:cNvSpPr>
          <p:nvPr>
            <p:ph type="ctrTitle"/>
          </p:nvPr>
        </p:nvSpPr>
        <p:spPr>
          <a:xfrm>
            <a:off x="1676400" y="3276600"/>
            <a:ext cx="6096000" cy="536575"/>
          </a:xfrm>
        </p:spPr>
        <p:txBody>
          <a:bodyPr>
            <a:normAutofit/>
          </a:bodyPr>
          <a:lstStyle>
            <a:lvl1pPr algn="r">
              <a:defRPr sz="2400" b="1" spc="0">
                <a:solidFill>
                  <a:srgbClr val="6F6E73"/>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8000" y="3886200"/>
            <a:ext cx="4724400" cy="533400"/>
          </a:xfrm>
        </p:spPr>
        <p:txBody>
          <a:bodyPr>
            <a:normAutofit/>
          </a:bodyPr>
          <a:lstStyle>
            <a:lvl1pPr marL="0" indent="0" algn="r">
              <a:buNone/>
              <a:defRPr sz="1800" b="0">
                <a:solidFill>
                  <a:srgbClr val="6F6E73"/>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9" name="Text Placeholder 8"/>
          <p:cNvSpPr>
            <a:spLocks noGrp="1"/>
          </p:cNvSpPr>
          <p:nvPr>
            <p:ph type="body" sz="quarter" idx="13"/>
          </p:nvPr>
        </p:nvSpPr>
        <p:spPr>
          <a:xfrm>
            <a:off x="457200" y="1447800"/>
            <a:ext cx="8229600" cy="48768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2"/>
          <p:cNvSpPr>
            <a:spLocks noGrp="1"/>
          </p:cNvSpPr>
          <p:nvPr>
            <p:ph type="dt" sz="half" idx="14"/>
          </p:nvPr>
        </p:nvSpPr>
        <p:spPr/>
        <p:txBody>
          <a:bodyPr/>
          <a:lstStyle>
            <a:lvl1pPr>
              <a:defRPr dirty="0">
                <a:solidFill>
                  <a:schemeClr val="bg1"/>
                </a:solidFill>
              </a:defRPr>
            </a:lvl1pPr>
          </a:lstStyle>
          <a:p>
            <a:pPr>
              <a:defRPr/>
            </a:pPr>
            <a:endParaRPr lang="en-US"/>
          </a:p>
        </p:txBody>
      </p:sp>
      <p:sp>
        <p:nvSpPr>
          <p:cNvPr id="5" name="Footer Placeholder 3"/>
          <p:cNvSpPr>
            <a:spLocks noGrp="1"/>
          </p:cNvSpPr>
          <p:nvPr>
            <p:ph type="ftr" sz="quarter" idx="15"/>
          </p:nvPr>
        </p:nvSpPr>
        <p:spPr/>
        <p:txBody>
          <a:bodyPr/>
          <a:lstStyle>
            <a:lvl1pPr>
              <a:defRPr/>
            </a:lvl1pPr>
          </a:lstStyle>
          <a:p>
            <a:pPr>
              <a:defRPr/>
            </a:pPr>
            <a:endParaRPr lang="en-US"/>
          </a:p>
        </p:txBody>
      </p:sp>
      <p:sp>
        <p:nvSpPr>
          <p:cNvPr id="6" name="Slide Number Placeholder 4"/>
          <p:cNvSpPr>
            <a:spLocks noGrp="1"/>
          </p:cNvSpPr>
          <p:nvPr>
            <p:ph type="sldNum" sz="quarter" idx="16"/>
          </p:nvPr>
        </p:nvSpPr>
        <p:spPr/>
        <p:txBody>
          <a:bodyPr/>
          <a:lstStyle>
            <a:lvl1pPr>
              <a:defRPr/>
            </a:lvl1pPr>
          </a:lstStyle>
          <a:p>
            <a:pPr>
              <a:defRPr/>
            </a:pPr>
            <a:fld id="{A58E4DAB-FD8B-481C-BDB8-390C1C9C7AC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D170E07C-4422-49FE-853C-EBFBC1F8CBF5}" type="slidenum">
              <a:rPr lang="en-US"/>
              <a:pPr>
                <a:defRPr/>
              </a:pPr>
              <a:t>‹#›</a:t>
            </a:fld>
            <a:endParaRPr lang="en-US" dirty="0"/>
          </a:p>
        </p:txBody>
      </p:sp>
      <p:sp>
        <p:nvSpPr>
          <p:cNvPr id="4" name="Date Placeholder 2"/>
          <p:cNvSpPr>
            <a:spLocks noGrp="1"/>
          </p:cNvSpPr>
          <p:nvPr>
            <p:ph type="dt" sz="half" idx="11"/>
          </p:nvPr>
        </p:nvSpPr>
        <p:spPr/>
        <p:txBody>
          <a:bodyPr/>
          <a:lstStyle>
            <a:lvl1pPr>
              <a:defRPr dirty="0"/>
            </a:lvl1pPr>
          </a:lstStyle>
          <a:p>
            <a:pPr>
              <a:defRPr/>
            </a:pPr>
            <a:endParaRPr lang="en-US"/>
          </a:p>
        </p:txBody>
      </p:sp>
      <p:sp>
        <p:nvSpPr>
          <p:cNvPr id="5" name="Footer Placeholder 3"/>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descr="XP_top_PPT_title.jpg"/>
          <p:cNvPicPr>
            <a:picLocks noChangeAspect="1"/>
          </p:cNvPicPr>
          <p:nvPr userDrawn="1"/>
        </p:nvPicPr>
        <p:blipFill>
          <a:blip r:embed="rId2"/>
          <a:srcRect/>
          <a:stretch>
            <a:fillRect/>
          </a:stretch>
        </p:blipFill>
        <p:spPr bwMode="auto">
          <a:xfrm>
            <a:off x="0" y="0"/>
            <a:ext cx="9144000" cy="1093788"/>
          </a:xfrm>
          <a:prstGeom prst="rect">
            <a:avLst/>
          </a:prstGeom>
          <a:noFill/>
          <a:ln w="9525">
            <a:noFill/>
            <a:miter lim="800000"/>
            <a:headEnd/>
            <a:tailEnd/>
          </a:ln>
        </p:spPr>
      </p:pic>
      <p:pic>
        <p:nvPicPr>
          <p:cNvPr id="5" name="Picture 11" descr="XP_bottom_PPT_title.jpg"/>
          <p:cNvPicPr>
            <a:picLocks noChangeAspect="1"/>
          </p:cNvPicPr>
          <p:nvPr userDrawn="1"/>
        </p:nvPicPr>
        <p:blipFill>
          <a:blip r:embed="rId3"/>
          <a:srcRect/>
          <a:stretch>
            <a:fillRect/>
          </a:stretch>
        </p:blipFill>
        <p:spPr bwMode="auto">
          <a:xfrm>
            <a:off x="0" y="4606925"/>
            <a:ext cx="9144000" cy="2251075"/>
          </a:xfrm>
          <a:prstGeom prst="rect">
            <a:avLst/>
          </a:prstGeom>
          <a:noFill/>
          <a:ln w="9525">
            <a:noFill/>
            <a:miter lim="800000"/>
            <a:headEnd/>
            <a:tailEnd/>
          </a:ln>
        </p:spPr>
      </p:pic>
      <p:pic>
        <p:nvPicPr>
          <p:cNvPr id="6" name="Picture 13" descr="xplogo_final.png"/>
          <p:cNvPicPr>
            <a:picLocks noChangeAspect="1"/>
          </p:cNvPicPr>
          <p:nvPr userDrawn="1"/>
        </p:nvPicPr>
        <p:blipFill>
          <a:blip r:embed="rId4"/>
          <a:srcRect/>
          <a:stretch>
            <a:fillRect/>
          </a:stretch>
        </p:blipFill>
        <p:spPr bwMode="auto">
          <a:xfrm>
            <a:off x="1905000" y="838200"/>
            <a:ext cx="5105400" cy="1203325"/>
          </a:xfrm>
          <a:prstGeom prst="rect">
            <a:avLst/>
          </a:prstGeom>
          <a:noFill/>
          <a:ln w="9525">
            <a:noFill/>
            <a:miter lim="800000"/>
            <a:headEnd/>
            <a:tailEnd/>
          </a:ln>
        </p:spPr>
      </p:pic>
      <p:sp>
        <p:nvSpPr>
          <p:cNvPr id="2" name="Title 1"/>
          <p:cNvSpPr>
            <a:spLocks noGrp="1"/>
          </p:cNvSpPr>
          <p:nvPr>
            <p:ph type="ctrTitle"/>
          </p:nvPr>
        </p:nvSpPr>
        <p:spPr>
          <a:xfrm>
            <a:off x="1676400" y="3276600"/>
            <a:ext cx="6096000" cy="536575"/>
          </a:xfrm>
        </p:spPr>
        <p:txBody>
          <a:bodyPr>
            <a:normAutofit/>
          </a:bodyPr>
          <a:lstStyle>
            <a:lvl1pPr algn="r">
              <a:defRPr sz="2400" b="1" spc="0">
                <a:solidFill>
                  <a:srgbClr val="6F6E73"/>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3048000" y="3886200"/>
            <a:ext cx="4724400" cy="533400"/>
          </a:xfrm>
        </p:spPr>
        <p:txBody>
          <a:bodyPr>
            <a:normAutofit/>
          </a:bodyPr>
          <a:lstStyle>
            <a:lvl1pPr marL="0" indent="0" algn="r">
              <a:buNone/>
              <a:defRPr sz="1800" b="0">
                <a:solidFill>
                  <a:srgbClr val="6F6E73"/>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9" name="Text Placeholder 8"/>
          <p:cNvSpPr>
            <a:spLocks noGrp="1"/>
          </p:cNvSpPr>
          <p:nvPr>
            <p:ph type="body" sz="quarter" idx="13"/>
          </p:nvPr>
        </p:nvSpPr>
        <p:spPr>
          <a:xfrm>
            <a:off x="457200" y="1447800"/>
            <a:ext cx="8229600" cy="48768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4"/>
          </p:nvPr>
        </p:nvSpPr>
        <p:spPr/>
        <p:txBody>
          <a:bodyPr/>
          <a:lstStyle>
            <a:lvl1pPr>
              <a:defRPr/>
            </a:lvl1pPr>
          </a:lstStyle>
          <a:p>
            <a:pPr>
              <a:defRPr/>
            </a:pPr>
            <a:fld id="{52A7DF53-90D9-4A2E-B308-1828547B3567}" type="datetime1">
              <a:rPr lang="en-US"/>
              <a:pPr>
                <a:defRPr/>
              </a:pPr>
              <a:t>4/14/2011</a:t>
            </a:fld>
            <a:endParaRPr lang="en-US" dirty="0"/>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96F1B620-341A-4562-9D02-C660E0E0E1A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329D707D-FEC6-4518-881B-01D65EBF9CE0}" type="datetime1">
              <a:rPr lang="en-US"/>
              <a:pPr>
                <a:defRPr/>
              </a:pPr>
              <a:t>4/14/2011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9A856AC-7725-47F1-979F-32825B7FFD5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0" descr="XP_top_PPT_title.jpg"/>
          <p:cNvPicPr>
            <a:picLocks noChangeAspect="1"/>
          </p:cNvPicPr>
          <p:nvPr/>
        </p:nvPicPr>
        <p:blipFill>
          <a:blip r:embed="rId5"/>
          <a:srcRect/>
          <a:stretch>
            <a:fillRect/>
          </a:stretch>
        </p:blipFill>
        <p:spPr bwMode="auto">
          <a:xfrm>
            <a:off x="0" y="0"/>
            <a:ext cx="9144000" cy="609600"/>
          </a:xfrm>
          <a:prstGeom prst="rect">
            <a:avLst/>
          </a:prstGeom>
          <a:noFill/>
          <a:ln w="9525">
            <a:noFill/>
            <a:miter lim="800000"/>
            <a:headEnd/>
            <a:tailEnd/>
          </a:ln>
        </p:spPr>
      </p:pic>
      <p:pic>
        <p:nvPicPr>
          <p:cNvPr id="1027" name="Picture 8" descr="XP_bottom_PPT_content.jpg"/>
          <p:cNvPicPr>
            <a:picLocks noChangeAspect="1"/>
          </p:cNvPicPr>
          <p:nvPr/>
        </p:nvPicPr>
        <p:blipFill>
          <a:blip r:embed="rId6"/>
          <a:srcRect/>
          <a:stretch>
            <a:fillRect/>
          </a:stretch>
        </p:blipFill>
        <p:spPr bwMode="auto">
          <a:xfrm>
            <a:off x="0" y="6019800"/>
            <a:ext cx="9144000" cy="838200"/>
          </a:xfrm>
          <a:prstGeom prst="rect">
            <a:avLst/>
          </a:prstGeom>
          <a:noFill/>
          <a:ln w="9525">
            <a:noFill/>
            <a:miter lim="800000"/>
            <a:headEnd/>
            <a:tailEnd/>
          </a:ln>
        </p:spPr>
      </p:pic>
      <p:sp>
        <p:nvSpPr>
          <p:cNvPr id="102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92875"/>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bg1"/>
                </a:solidFill>
                <a:latin typeface="Arial" pitchFamily="34" charset="0"/>
                <a:cs typeface="Arial" pitchFamily="34" charset="0"/>
              </a:defRPr>
            </a:lvl1pPr>
          </a:lstStyle>
          <a:p>
            <a:pPr>
              <a:defRPr/>
            </a:pPr>
            <a:r>
              <a:rPr lang="en-US"/>
              <a:t>V.11.10.1</a:t>
            </a:r>
            <a:endParaRPr lang="en-US" dirty="0"/>
          </a:p>
        </p:txBody>
      </p:sp>
      <p:sp>
        <p:nvSpPr>
          <p:cNvPr id="5" name="Footer Placeholder 4"/>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bg1"/>
                </a:solidFill>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bg1"/>
                </a:solidFill>
                <a:latin typeface="Arial" pitchFamily="34" charset="0"/>
                <a:cs typeface="Arial" pitchFamily="34" charset="0"/>
              </a:defRPr>
            </a:lvl1pPr>
          </a:lstStyle>
          <a:p>
            <a:pPr>
              <a:defRPr/>
            </a:pPr>
            <a:fld id="{4E231903-E23E-41C9-A547-FA4DAC3662C3}" type="slidenum">
              <a:rPr lang="en-US"/>
              <a:pPr>
                <a:defRPr/>
              </a:pPr>
              <a:t>‹#›</a:t>
            </a:fld>
            <a:endParaRPr lang="en-US" dirty="0"/>
          </a:p>
        </p:txBody>
      </p:sp>
      <p:pic>
        <p:nvPicPr>
          <p:cNvPr id="1033" name="Picture 12" descr="xplogo_final.png"/>
          <p:cNvPicPr>
            <a:picLocks noChangeAspect="1"/>
          </p:cNvPicPr>
          <p:nvPr/>
        </p:nvPicPr>
        <p:blipFill>
          <a:blip r:embed="rId7"/>
          <a:srcRect/>
          <a:stretch>
            <a:fillRect/>
          </a:stretch>
        </p:blipFill>
        <p:spPr bwMode="auto">
          <a:xfrm>
            <a:off x="228600" y="152400"/>
            <a:ext cx="1339850" cy="3159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hf hdr="0"/>
  <p:txStyles>
    <p:titleStyle>
      <a:lvl1pPr algn="ctr" rtl="0" fontAlgn="base">
        <a:spcBef>
          <a:spcPct val="0"/>
        </a:spcBef>
        <a:spcAft>
          <a:spcPct val="0"/>
        </a:spcAft>
        <a:defRPr sz="4000" b="1" kern="1200">
          <a:solidFill>
            <a:srgbClr val="6F6E73"/>
          </a:solidFill>
          <a:latin typeface="Arial" pitchFamily="34" charset="0"/>
          <a:ea typeface="+mj-ea"/>
          <a:cs typeface="Arial" pitchFamily="34" charset="0"/>
        </a:defRPr>
      </a:lvl1pPr>
      <a:lvl2pPr algn="ctr" rtl="0" fontAlgn="base">
        <a:spcBef>
          <a:spcPct val="0"/>
        </a:spcBef>
        <a:spcAft>
          <a:spcPct val="0"/>
        </a:spcAft>
        <a:defRPr sz="4000" b="1">
          <a:solidFill>
            <a:srgbClr val="6F6E73"/>
          </a:solidFill>
          <a:latin typeface="Arial" charset="0"/>
          <a:cs typeface="Arial" charset="0"/>
        </a:defRPr>
      </a:lvl2pPr>
      <a:lvl3pPr algn="ctr" rtl="0" fontAlgn="base">
        <a:spcBef>
          <a:spcPct val="0"/>
        </a:spcBef>
        <a:spcAft>
          <a:spcPct val="0"/>
        </a:spcAft>
        <a:defRPr sz="4000" b="1">
          <a:solidFill>
            <a:srgbClr val="6F6E73"/>
          </a:solidFill>
          <a:latin typeface="Arial" charset="0"/>
          <a:cs typeface="Arial" charset="0"/>
        </a:defRPr>
      </a:lvl3pPr>
      <a:lvl4pPr algn="ctr" rtl="0" fontAlgn="base">
        <a:spcBef>
          <a:spcPct val="0"/>
        </a:spcBef>
        <a:spcAft>
          <a:spcPct val="0"/>
        </a:spcAft>
        <a:defRPr sz="4000" b="1">
          <a:solidFill>
            <a:srgbClr val="6F6E73"/>
          </a:solidFill>
          <a:latin typeface="Arial" charset="0"/>
          <a:cs typeface="Arial" charset="0"/>
        </a:defRPr>
      </a:lvl4pPr>
      <a:lvl5pPr algn="ctr" rtl="0" fontAlgn="base">
        <a:spcBef>
          <a:spcPct val="0"/>
        </a:spcBef>
        <a:spcAft>
          <a:spcPct val="0"/>
        </a:spcAft>
        <a:defRPr sz="4000" b="1">
          <a:solidFill>
            <a:srgbClr val="6F6E73"/>
          </a:solidFill>
          <a:latin typeface="Arial" charset="0"/>
          <a:cs typeface="Arial" charset="0"/>
        </a:defRPr>
      </a:lvl5pPr>
      <a:lvl6pPr marL="457200" algn="ctr" rtl="0" fontAlgn="base">
        <a:spcBef>
          <a:spcPct val="0"/>
        </a:spcBef>
        <a:spcAft>
          <a:spcPct val="0"/>
        </a:spcAft>
        <a:defRPr sz="4000" b="1">
          <a:solidFill>
            <a:srgbClr val="6F6E73"/>
          </a:solidFill>
          <a:latin typeface="Arial" charset="0"/>
          <a:cs typeface="Arial" charset="0"/>
        </a:defRPr>
      </a:lvl6pPr>
      <a:lvl7pPr marL="914400" algn="ctr" rtl="0" fontAlgn="base">
        <a:spcBef>
          <a:spcPct val="0"/>
        </a:spcBef>
        <a:spcAft>
          <a:spcPct val="0"/>
        </a:spcAft>
        <a:defRPr sz="4000" b="1">
          <a:solidFill>
            <a:srgbClr val="6F6E73"/>
          </a:solidFill>
          <a:latin typeface="Arial" charset="0"/>
          <a:cs typeface="Arial" charset="0"/>
        </a:defRPr>
      </a:lvl7pPr>
      <a:lvl8pPr marL="1371600" algn="ctr" rtl="0" fontAlgn="base">
        <a:spcBef>
          <a:spcPct val="0"/>
        </a:spcBef>
        <a:spcAft>
          <a:spcPct val="0"/>
        </a:spcAft>
        <a:defRPr sz="4000" b="1">
          <a:solidFill>
            <a:srgbClr val="6F6E73"/>
          </a:solidFill>
          <a:latin typeface="Arial" charset="0"/>
          <a:cs typeface="Arial" charset="0"/>
        </a:defRPr>
      </a:lvl8pPr>
      <a:lvl9pPr marL="1828800" algn="ctr" rtl="0" fontAlgn="base">
        <a:spcBef>
          <a:spcPct val="0"/>
        </a:spcBef>
        <a:spcAft>
          <a:spcPct val="0"/>
        </a:spcAft>
        <a:defRPr sz="4000" b="1">
          <a:solidFill>
            <a:srgbClr val="6F6E73"/>
          </a:solidFill>
          <a:latin typeface="Arial" charset="0"/>
          <a:cs typeface="Arial" charset="0"/>
        </a:defRPr>
      </a:lvl9pPr>
    </p:titleStyle>
    <p:bodyStyle>
      <a:lvl1pPr marL="342900" indent="-342900" algn="l" rtl="0" fontAlgn="base">
        <a:spcBef>
          <a:spcPct val="20000"/>
        </a:spcBef>
        <a:spcAft>
          <a:spcPct val="0"/>
        </a:spcAft>
        <a:buFont typeface="Arial" charset="0"/>
        <a:buChar char="•"/>
        <a:defRPr sz="2400" kern="1200">
          <a:solidFill>
            <a:srgbClr val="6F6E73"/>
          </a:solidFill>
          <a:latin typeface="Arial" pitchFamily="34" charset="0"/>
          <a:ea typeface="+mn-ea"/>
          <a:cs typeface="Arial" pitchFamily="34" charset="0"/>
        </a:defRPr>
      </a:lvl1pPr>
      <a:lvl2pPr marL="742950" indent="-285750" algn="l" rtl="0" fontAlgn="base">
        <a:spcBef>
          <a:spcPct val="20000"/>
        </a:spcBef>
        <a:spcAft>
          <a:spcPct val="0"/>
        </a:spcAft>
        <a:buFont typeface="Arial" charset="0"/>
        <a:buChar char="–"/>
        <a:defRPr sz="2000" kern="1200">
          <a:solidFill>
            <a:srgbClr val="6F6E73"/>
          </a:solidFill>
          <a:latin typeface="Arial" pitchFamily="34" charset="0"/>
          <a:ea typeface="+mn-ea"/>
          <a:cs typeface="Arial" pitchFamily="34" charset="0"/>
        </a:defRPr>
      </a:lvl2pPr>
      <a:lvl3pPr marL="1143000" indent="-228600" algn="l" rtl="0" fontAlgn="base">
        <a:spcBef>
          <a:spcPct val="20000"/>
        </a:spcBef>
        <a:spcAft>
          <a:spcPct val="0"/>
        </a:spcAft>
        <a:buFont typeface="Arial" charset="0"/>
        <a:buChar char="•"/>
        <a:defRPr kern="1200">
          <a:solidFill>
            <a:srgbClr val="6F6E73"/>
          </a:solidFill>
          <a:latin typeface="Arial" pitchFamily="34" charset="0"/>
          <a:ea typeface="+mn-ea"/>
          <a:cs typeface="Arial" pitchFamily="34" charset="0"/>
        </a:defRPr>
      </a:lvl3pPr>
      <a:lvl4pPr marL="1600200" indent="-228600" algn="l" rtl="0" fontAlgn="base">
        <a:spcBef>
          <a:spcPct val="20000"/>
        </a:spcBef>
        <a:spcAft>
          <a:spcPct val="0"/>
        </a:spcAft>
        <a:buFont typeface="Arial" charset="0"/>
        <a:buChar char="–"/>
        <a:defRPr sz="1600" kern="1200">
          <a:solidFill>
            <a:srgbClr val="6F6E73"/>
          </a:solidFill>
          <a:latin typeface="Arial" pitchFamily="34" charset="0"/>
          <a:ea typeface="+mn-ea"/>
          <a:cs typeface="Arial" pitchFamily="34" charset="0"/>
        </a:defRPr>
      </a:lvl4pPr>
      <a:lvl5pPr marL="2057400" indent="-228600" algn="l" rtl="0" fontAlgn="base">
        <a:spcBef>
          <a:spcPct val="20000"/>
        </a:spcBef>
        <a:spcAft>
          <a:spcPct val="0"/>
        </a:spcAft>
        <a:buFont typeface="Arial" charset="0"/>
        <a:buChar char="»"/>
        <a:defRPr sz="1400" kern="1200">
          <a:solidFill>
            <a:srgbClr val="6F6E73"/>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22" name="Picture 10" descr="XP_top_PPT_title.jpg"/>
          <p:cNvPicPr>
            <a:picLocks noChangeAspect="1"/>
          </p:cNvPicPr>
          <p:nvPr userDrawn="1"/>
        </p:nvPicPr>
        <p:blipFill>
          <a:blip r:embed="rId5"/>
          <a:srcRect/>
          <a:stretch>
            <a:fillRect/>
          </a:stretch>
        </p:blipFill>
        <p:spPr bwMode="auto">
          <a:xfrm>
            <a:off x="0" y="0"/>
            <a:ext cx="9144000" cy="609600"/>
          </a:xfrm>
          <a:prstGeom prst="rect">
            <a:avLst/>
          </a:prstGeom>
          <a:noFill/>
          <a:ln w="9525">
            <a:noFill/>
            <a:miter lim="800000"/>
            <a:headEnd/>
            <a:tailEnd/>
          </a:ln>
        </p:spPr>
      </p:pic>
      <p:pic>
        <p:nvPicPr>
          <p:cNvPr id="5123" name="Picture 8" descr="XP_bottom_PPT_content.jpg"/>
          <p:cNvPicPr>
            <a:picLocks noChangeAspect="1"/>
          </p:cNvPicPr>
          <p:nvPr userDrawn="1"/>
        </p:nvPicPr>
        <p:blipFill>
          <a:blip r:embed="rId6"/>
          <a:srcRect/>
          <a:stretch>
            <a:fillRect/>
          </a:stretch>
        </p:blipFill>
        <p:spPr bwMode="auto">
          <a:xfrm>
            <a:off x="0" y="6019800"/>
            <a:ext cx="9144000" cy="838200"/>
          </a:xfrm>
          <a:prstGeom prst="rect">
            <a:avLst/>
          </a:prstGeom>
          <a:noFill/>
          <a:ln w="9525">
            <a:noFill/>
            <a:miter lim="800000"/>
            <a:headEnd/>
            <a:tailEnd/>
          </a:ln>
        </p:spPr>
      </p:pic>
      <p:sp>
        <p:nvSpPr>
          <p:cNvPr id="512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9287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solidFill>
                <a:latin typeface="Arial" pitchFamily="34" charset="0"/>
                <a:cs typeface="Arial" pitchFamily="34" charset="0"/>
              </a:defRPr>
            </a:lvl1pPr>
          </a:lstStyle>
          <a:p>
            <a:pPr>
              <a:defRPr/>
            </a:pPr>
            <a:fld id="{48C622A2-EBF3-4DEC-A18C-DDE1E90067FF}" type="datetime1">
              <a:rPr lang="en-US"/>
              <a:pPr>
                <a:defRPr/>
              </a:pPr>
              <a:t>4/14/2011</a:t>
            </a:fld>
            <a:endParaRPr lang="en-US" dirty="0"/>
          </a:p>
        </p:txBody>
      </p:sp>
      <p:sp>
        <p:nvSpPr>
          <p:cNvPr id="5" name="Footer Placeholder 4"/>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solidFill>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solidFill>
                <a:latin typeface="Arial" pitchFamily="34" charset="0"/>
                <a:cs typeface="Arial" pitchFamily="34" charset="0"/>
              </a:defRPr>
            </a:lvl1pPr>
          </a:lstStyle>
          <a:p>
            <a:pPr>
              <a:defRPr/>
            </a:pPr>
            <a:fld id="{7144E7A1-2B74-4062-B3AA-10EAA4B7DBE8}" type="slidenum">
              <a:rPr lang="en-US"/>
              <a:pPr>
                <a:defRPr/>
              </a:pPr>
              <a:t>‹#›</a:t>
            </a:fld>
            <a:endParaRPr lang="en-US" dirty="0"/>
          </a:p>
        </p:txBody>
      </p:sp>
      <p:pic>
        <p:nvPicPr>
          <p:cNvPr id="5129" name="Picture 12" descr="xplogo_final.png"/>
          <p:cNvPicPr>
            <a:picLocks noChangeAspect="1"/>
          </p:cNvPicPr>
          <p:nvPr userDrawn="1"/>
        </p:nvPicPr>
        <p:blipFill>
          <a:blip r:embed="rId7"/>
          <a:srcRect/>
          <a:stretch>
            <a:fillRect/>
          </a:stretch>
        </p:blipFill>
        <p:spPr bwMode="auto">
          <a:xfrm>
            <a:off x="228600" y="152400"/>
            <a:ext cx="1339850" cy="3159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7" r:id="rId1"/>
    <p:sldLayoutId id="2147483663" r:id="rId2"/>
    <p:sldLayoutId id="2147483662" r:id="rId3"/>
  </p:sldLayoutIdLst>
  <p:hf hdr="0" ftr="0"/>
  <p:txStyles>
    <p:titleStyle>
      <a:lvl1pPr algn="ctr" rtl="0" eaLnBrk="0" fontAlgn="base" hangingPunct="0">
        <a:spcBef>
          <a:spcPct val="0"/>
        </a:spcBef>
        <a:spcAft>
          <a:spcPct val="0"/>
        </a:spcAft>
        <a:defRPr sz="4000" b="1" kern="1200">
          <a:solidFill>
            <a:srgbClr val="6F6E73"/>
          </a:solidFill>
          <a:latin typeface="Arial" pitchFamily="34" charset="0"/>
          <a:ea typeface="+mj-ea"/>
          <a:cs typeface="Arial" pitchFamily="34" charset="0"/>
        </a:defRPr>
      </a:lvl1pPr>
      <a:lvl2pPr algn="ctr" rtl="0" eaLnBrk="0" fontAlgn="base" hangingPunct="0">
        <a:spcBef>
          <a:spcPct val="0"/>
        </a:spcBef>
        <a:spcAft>
          <a:spcPct val="0"/>
        </a:spcAft>
        <a:defRPr sz="4000" b="1">
          <a:solidFill>
            <a:srgbClr val="6F6E73"/>
          </a:solidFill>
          <a:latin typeface="Arial" pitchFamily="34" charset="0"/>
          <a:cs typeface="Arial" pitchFamily="34" charset="0"/>
        </a:defRPr>
      </a:lvl2pPr>
      <a:lvl3pPr algn="ctr" rtl="0" eaLnBrk="0" fontAlgn="base" hangingPunct="0">
        <a:spcBef>
          <a:spcPct val="0"/>
        </a:spcBef>
        <a:spcAft>
          <a:spcPct val="0"/>
        </a:spcAft>
        <a:defRPr sz="4000" b="1">
          <a:solidFill>
            <a:srgbClr val="6F6E73"/>
          </a:solidFill>
          <a:latin typeface="Arial" pitchFamily="34" charset="0"/>
          <a:cs typeface="Arial" pitchFamily="34" charset="0"/>
        </a:defRPr>
      </a:lvl3pPr>
      <a:lvl4pPr algn="ctr" rtl="0" eaLnBrk="0" fontAlgn="base" hangingPunct="0">
        <a:spcBef>
          <a:spcPct val="0"/>
        </a:spcBef>
        <a:spcAft>
          <a:spcPct val="0"/>
        </a:spcAft>
        <a:defRPr sz="4000" b="1">
          <a:solidFill>
            <a:srgbClr val="6F6E73"/>
          </a:solidFill>
          <a:latin typeface="Arial" pitchFamily="34" charset="0"/>
          <a:cs typeface="Arial" pitchFamily="34" charset="0"/>
        </a:defRPr>
      </a:lvl4pPr>
      <a:lvl5pPr algn="ctr" rtl="0" eaLnBrk="0" fontAlgn="base" hangingPunct="0">
        <a:spcBef>
          <a:spcPct val="0"/>
        </a:spcBef>
        <a:spcAft>
          <a:spcPct val="0"/>
        </a:spcAft>
        <a:defRPr sz="4000" b="1">
          <a:solidFill>
            <a:srgbClr val="6F6E73"/>
          </a:solidFill>
          <a:latin typeface="Arial" pitchFamily="34" charset="0"/>
          <a:cs typeface="Arial" pitchFamily="34" charset="0"/>
        </a:defRPr>
      </a:lvl5pPr>
      <a:lvl6pPr marL="457200" algn="ctr" rtl="0" fontAlgn="base">
        <a:spcBef>
          <a:spcPct val="0"/>
        </a:spcBef>
        <a:spcAft>
          <a:spcPct val="0"/>
        </a:spcAft>
        <a:defRPr sz="4000" b="1">
          <a:solidFill>
            <a:srgbClr val="6F6E73"/>
          </a:solidFill>
          <a:latin typeface="Arial" pitchFamily="34" charset="0"/>
          <a:cs typeface="Arial" pitchFamily="34" charset="0"/>
        </a:defRPr>
      </a:lvl6pPr>
      <a:lvl7pPr marL="914400" algn="ctr" rtl="0" fontAlgn="base">
        <a:spcBef>
          <a:spcPct val="0"/>
        </a:spcBef>
        <a:spcAft>
          <a:spcPct val="0"/>
        </a:spcAft>
        <a:defRPr sz="4000" b="1">
          <a:solidFill>
            <a:srgbClr val="6F6E73"/>
          </a:solidFill>
          <a:latin typeface="Arial" pitchFamily="34" charset="0"/>
          <a:cs typeface="Arial" pitchFamily="34" charset="0"/>
        </a:defRPr>
      </a:lvl7pPr>
      <a:lvl8pPr marL="1371600" algn="ctr" rtl="0" fontAlgn="base">
        <a:spcBef>
          <a:spcPct val="0"/>
        </a:spcBef>
        <a:spcAft>
          <a:spcPct val="0"/>
        </a:spcAft>
        <a:defRPr sz="4000" b="1">
          <a:solidFill>
            <a:srgbClr val="6F6E73"/>
          </a:solidFill>
          <a:latin typeface="Arial" pitchFamily="34" charset="0"/>
          <a:cs typeface="Arial" pitchFamily="34" charset="0"/>
        </a:defRPr>
      </a:lvl8pPr>
      <a:lvl9pPr marL="1828800" algn="ctr" rtl="0" fontAlgn="base">
        <a:spcBef>
          <a:spcPct val="0"/>
        </a:spcBef>
        <a:spcAft>
          <a:spcPct val="0"/>
        </a:spcAft>
        <a:defRPr sz="4000" b="1">
          <a:solidFill>
            <a:srgbClr val="6F6E73"/>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charset="0"/>
        <a:buChar char="•"/>
        <a:defRPr sz="2400" kern="1200">
          <a:solidFill>
            <a:srgbClr val="6F6E73"/>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000" kern="1200">
          <a:solidFill>
            <a:srgbClr val="6F6E73"/>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rgbClr val="6F6E73"/>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600" kern="1200">
          <a:solidFill>
            <a:srgbClr val="6F6E73"/>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rgbClr val="6F6E73"/>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hyperlink" Target="mailto:mjacobs@xtremepower.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1.emf"/></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png"/><Relationship Id="rId5" Type="http://schemas.openxmlformats.org/officeDocument/2006/relationships/diagramQuickStyle" Target="../diagrams/quickStyle1.xml"/><Relationship Id="rId10" Type="http://schemas.openxmlformats.org/officeDocument/2006/relationships/image" Target="../media/image13.png"/><Relationship Id="rId4" Type="http://schemas.openxmlformats.org/officeDocument/2006/relationships/diagramLayout" Target="../diagrams/layout1.xml"/><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Box 9"/>
          <p:cNvSpPr txBox="1">
            <a:spLocks noChangeArrowheads="1"/>
          </p:cNvSpPr>
          <p:nvPr/>
        </p:nvSpPr>
        <p:spPr bwMode="auto">
          <a:xfrm>
            <a:off x="3352800" y="5562600"/>
            <a:ext cx="5791200" cy="1006475"/>
          </a:xfrm>
          <a:prstGeom prst="rect">
            <a:avLst/>
          </a:prstGeom>
          <a:noFill/>
          <a:ln w="9525">
            <a:noFill/>
            <a:miter lim="800000"/>
            <a:headEnd/>
            <a:tailEnd/>
          </a:ln>
        </p:spPr>
        <p:txBody>
          <a:bodyPr>
            <a:spAutoFit/>
          </a:bodyPr>
          <a:lstStyle/>
          <a:p>
            <a:r>
              <a:rPr lang="en-US" sz="2400" b="1">
                <a:solidFill>
                  <a:schemeClr val="bg1"/>
                </a:solidFill>
                <a:cs typeface="Arial" charset="0"/>
              </a:rPr>
              <a:t>Dynamic Power Resource™</a:t>
            </a:r>
          </a:p>
          <a:p>
            <a:r>
              <a:rPr lang="en-US">
                <a:solidFill>
                  <a:schemeClr val="bg1"/>
                </a:solidFill>
                <a:cs typeface="Arial" charset="0"/>
              </a:rPr>
              <a:t>New England Electricity Restructuring Roundtable</a:t>
            </a:r>
          </a:p>
          <a:p>
            <a:r>
              <a:rPr lang="en-US">
                <a:solidFill>
                  <a:schemeClr val="bg1"/>
                </a:solidFill>
                <a:cs typeface="Arial" charset="0"/>
              </a:rPr>
              <a:t>April 15, 2011</a:t>
            </a:r>
          </a:p>
        </p:txBody>
      </p:sp>
      <p:pic>
        <p:nvPicPr>
          <p:cNvPr id="11266" name="Picture 12" descr="xplogo_finaltag.png"/>
          <p:cNvPicPr>
            <a:picLocks noChangeAspect="1"/>
          </p:cNvPicPr>
          <p:nvPr/>
        </p:nvPicPr>
        <p:blipFill>
          <a:blip r:embed="rId3"/>
          <a:srcRect/>
          <a:stretch>
            <a:fillRect/>
          </a:stretch>
        </p:blipFill>
        <p:spPr bwMode="auto">
          <a:xfrm>
            <a:off x="533400" y="381000"/>
            <a:ext cx="4495800" cy="1577975"/>
          </a:xfrm>
          <a:prstGeom prst="rect">
            <a:avLst/>
          </a:prstGeom>
          <a:noFill/>
          <a:ln w="9525">
            <a:noFill/>
            <a:miter lim="800000"/>
            <a:headEnd/>
            <a:tailEnd/>
          </a:ln>
        </p:spPr>
      </p:pic>
      <p:pic>
        <p:nvPicPr>
          <p:cNvPr id="11267" name="Picture 14" descr="XP_DPR3.png"/>
          <p:cNvPicPr>
            <a:picLocks noChangeAspect="1"/>
          </p:cNvPicPr>
          <p:nvPr/>
        </p:nvPicPr>
        <p:blipFill>
          <a:blip r:embed="rId4"/>
          <a:srcRect/>
          <a:stretch>
            <a:fillRect/>
          </a:stretch>
        </p:blipFill>
        <p:spPr bwMode="auto">
          <a:xfrm>
            <a:off x="2590800" y="2073275"/>
            <a:ext cx="5410200" cy="3146425"/>
          </a:xfrm>
          <a:prstGeom prst="rect">
            <a:avLst/>
          </a:prstGeom>
          <a:noFill/>
          <a:ln w="9525">
            <a:noFill/>
            <a:miter lim="800000"/>
            <a:headEnd/>
            <a:tailEnd/>
          </a:ln>
        </p:spPr>
      </p:pic>
      <p:sp>
        <p:nvSpPr>
          <p:cNvPr id="11268" name="TextBox 1"/>
          <p:cNvSpPr txBox="1">
            <a:spLocks noChangeArrowheads="1"/>
          </p:cNvSpPr>
          <p:nvPr/>
        </p:nvSpPr>
        <p:spPr bwMode="auto">
          <a:xfrm>
            <a:off x="622300" y="6350000"/>
            <a:ext cx="908050" cy="276225"/>
          </a:xfrm>
          <a:prstGeom prst="rect">
            <a:avLst/>
          </a:prstGeom>
          <a:noFill/>
          <a:ln w="9525">
            <a:noFill/>
            <a:miter lim="800000"/>
            <a:headEnd/>
            <a:tailEnd/>
          </a:ln>
        </p:spPr>
        <p:txBody>
          <a:bodyPr wrap="none">
            <a:spAutoFit/>
          </a:bodyPr>
          <a:lstStyle/>
          <a:p>
            <a:r>
              <a:rPr lang="en-US" sz="1200">
                <a:solidFill>
                  <a:schemeClr val="bg1"/>
                </a:solidFill>
                <a:cs typeface="Arial" charset="0"/>
              </a:rPr>
              <a:t>Version 10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381000" y="2514600"/>
            <a:ext cx="8229600" cy="1143000"/>
          </a:xfrm>
        </p:spPr>
        <p:txBody>
          <a:bodyPr/>
          <a:lstStyle/>
          <a:p>
            <a:r>
              <a:rPr lang="en-US" smtClean="0">
                <a:latin typeface="Arial" charset="0"/>
                <a:cs typeface="Arial" charset="0"/>
              </a:rPr>
              <a:t>Thank You</a:t>
            </a:r>
          </a:p>
        </p:txBody>
      </p:sp>
      <p:sp>
        <p:nvSpPr>
          <p:cNvPr id="26626" name="Date Placeholder 2"/>
          <p:cNvSpPr>
            <a:spLocks noGrp="1"/>
          </p:cNvSpPr>
          <p:nvPr>
            <p:ph type="dt" sz="quarter" idx="1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9A78BA-1133-4931-9EF7-0940A6CF0B3A}" type="datetime1">
              <a:rPr lang="en-US" smtClean="0">
                <a:solidFill>
                  <a:srgbClr val="FFFFFF"/>
                </a:solidFill>
                <a:latin typeface="Arial" charset="0"/>
                <a:cs typeface="Arial" charset="0"/>
              </a:rPr>
              <a:pPr fontAlgn="base">
                <a:spcBef>
                  <a:spcPct val="0"/>
                </a:spcBef>
                <a:spcAft>
                  <a:spcPct val="0"/>
                </a:spcAft>
              </a:pPr>
              <a:t>4/14/2011</a:t>
            </a:fld>
            <a:endParaRPr lang="en-US" smtClean="0">
              <a:solidFill>
                <a:srgbClr val="FFFFFF"/>
              </a:solidFill>
              <a:latin typeface="Arial" charset="0"/>
              <a:cs typeface="Arial" charset="0"/>
            </a:endParaRPr>
          </a:p>
        </p:txBody>
      </p:sp>
      <p:sp>
        <p:nvSpPr>
          <p:cNvPr id="26627" name="Slide Number Placeholder 3"/>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5E6BC5-FF16-48EA-A176-137A55579558}" type="slidenum">
              <a:rPr lang="en-US">
                <a:solidFill>
                  <a:srgbClr val="FFFFFF"/>
                </a:solidFill>
                <a:latin typeface="Arial" charset="0"/>
                <a:cs typeface="Arial" charset="0"/>
              </a:rPr>
              <a:pPr fontAlgn="base">
                <a:spcBef>
                  <a:spcPct val="0"/>
                </a:spcBef>
                <a:spcAft>
                  <a:spcPct val="0"/>
                </a:spcAft>
              </a:pPr>
              <a:t>9</a:t>
            </a:fld>
            <a:endParaRPr lang="en-US">
              <a:solidFill>
                <a:srgbClr val="FFFFFF"/>
              </a:solidFill>
              <a:latin typeface="Arial" charset="0"/>
              <a:cs typeface="Arial" charset="0"/>
            </a:endParaRPr>
          </a:p>
        </p:txBody>
      </p:sp>
      <p:sp>
        <p:nvSpPr>
          <p:cNvPr id="26628" name="Text Placeholder 4"/>
          <p:cNvSpPr>
            <a:spLocks noGrp="1"/>
          </p:cNvSpPr>
          <p:nvPr>
            <p:ph type="body" sz="quarter" idx="13"/>
          </p:nvPr>
        </p:nvSpPr>
        <p:spPr>
          <a:xfrm>
            <a:off x="1447800" y="3886200"/>
            <a:ext cx="7467600" cy="2362200"/>
          </a:xfrm>
        </p:spPr>
        <p:txBody>
          <a:bodyPr/>
          <a:lstStyle/>
          <a:p>
            <a:pPr>
              <a:buFont typeface="Arial" charset="0"/>
              <a:buNone/>
            </a:pPr>
            <a:r>
              <a:rPr lang="en-US" sz="1600" smtClean="0">
                <a:latin typeface="Arial" charset="0"/>
                <a:cs typeface="Arial" charset="0"/>
              </a:rPr>
              <a:t>Mike Jacobs</a:t>
            </a:r>
          </a:p>
          <a:p>
            <a:pPr>
              <a:buFont typeface="Arial" charset="0"/>
              <a:buNone/>
            </a:pPr>
            <a:r>
              <a:rPr lang="en-US" sz="1600" smtClean="0">
                <a:latin typeface="Arial" charset="0"/>
                <a:cs typeface="Arial" charset="0"/>
              </a:rPr>
              <a:t>Regulatory and Market Policy</a:t>
            </a:r>
          </a:p>
          <a:p>
            <a:pPr>
              <a:buFont typeface="Arial" charset="0"/>
              <a:buNone/>
            </a:pPr>
            <a:r>
              <a:rPr lang="en-US" sz="1600" smtClean="0">
                <a:latin typeface="Arial" charset="0"/>
                <a:cs typeface="Arial" charset="0"/>
                <a:hlinkClick r:id="rId3"/>
              </a:rPr>
              <a:t>mjacobs@xtremepower.com</a:t>
            </a:r>
            <a:endParaRPr lang="en-US" sz="1600" smtClean="0">
              <a:latin typeface="Arial" charset="0"/>
              <a:cs typeface="Arial" charset="0"/>
            </a:endParaRPr>
          </a:p>
          <a:p>
            <a:pPr>
              <a:buFont typeface="Arial" charset="0"/>
              <a:buNone/>
            </a:pPr>
            <a:r>
              <a:rPr lang="en-US" sz="1600" smtClean="0">
                <a:latin typeface="Arial" charset="0"/>
                <a:cs typeface="Arial" charset="0"/>
              </a:rPr>
              <a:t>111 Congress, Suite 700 </a:t>
            </a:r>
          </a:p>
          <a:p>
            <a:pPr>
              <a:buFont typeface="Arial" charset="0"/>
              <a:buNone/>
            </a:pPr>
            <a:r>
              <a:rPr lang="en-US" sz="1600" smtClean="0">
                <a:latin typeface="Arial" charset="0"/>
                <a:cs typeface="Arial" charset="0"/>
              </a:rPr>
              <a:t>Austin, TX 78701 </a:t>
            </a:r>
          </a:p>
          <a:p>
            <a:pPr>
              <a:buFont typeface="Arial" charset="0"/>
              <a:buNone/>
            </a:pPr>
            <a:r>
              <a:rPr lang="en-US" sz="1600" smtClean="0">
                <a:latin typeface="Arial" charset="0"/>
                <a:cs typeface="Arial" charset="0"/>
              </a:rPr>
              <a:t>202-406-0774</a:t>
            </a:r>
          </a:p>
        </p:txBody>
      </p:sp>
      <p:pic>
        <p:nvPicPr>
          <p:cNvPr id="26629" name="Picture 5" descr="XP Tagline.jpg"/>
          <p:cNvPicPr>
            <a:picLocks noChangeAspect="1"/>
          </p:cNvPicPr>
          <p:nvPr/>
        </p:nvPicPr>
        <p:blipFill>
          <a:blip r:embed="rId4"/>
          <a:srcRect/>
          <a:stretch>
            <a:fillRect/>
          </a:stretch>
        </p:blipFill>
        <p:spPr bwMode="auto">
          <a:xfrm>
            <a:off x="1943100" y="685800"/>
            <a:ext cx="5295900" cy="70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algn="r"/>
            <a:r>
              <a:rPr lang="en-US" smtClean="0">
                <a:latin typeface="Arial" charset="0"/>
                <a:cs typeface="Arial" charset="0"/>
              </a:rPr>
              <a:t>Modeling for More Dense Areas</a:t>
            </a:r>
          </a:p>
        </p:txBody>
      </p:sp>
      <p:sp>
        <p:nvSpPr>
          <p:cNvPr id="28674" name="Text Placeholder 2"/>
          <p:cNvSpPr>
            <a:spLocks noGrp="1"/>
          </p:cNvSpPr>
          <p:nvPr>
            <p:ph type="body" sz="quarter" idx="13"/>
          </p:nvPr>
        </p:nvSpPr>
        <p:spPr/>
        <p:txBody>
          <a:bodyPr/>
          <a:lstStyle/>
          <a:p>
            <a:pPr>
              <a:buFont typeface="Arial" charset="0"/>
              <a:buNone/>
            </a:pPr>
            <a:r>
              <a:rPr lang="en-US" smtClean="0">
                <a:latin typeface="Arial" charset="0"/>
                <a:cs typeface="Arial" charset="0"/>
              </a:rPr>
              <a:t>Applications for grid support</a:t>
            </a:r>
          </a:p>
          <a:p>
            <a:r>
              <a:rPr lang="en-US" smtClean="0">
                <a:latin typeface="Arial" charset="0"/>
                <a:cs typeface="Arial" charset="0"/>
              </a:rPr>
              <a:t>Upgrade example: Reliability need for N-1-1</a:t>
            </a:r>
          </a:p>
          <a:p>
            <a:r>
              <a:rPr lang="en-US" smtClean="0">
                <a:latin typeface="Arial" charset="0"/>
                <a:cs typeface="Arial" charset="0"/>
              </a:rPr>
              <a:t>Replace power plant, run only for reliability</a:t>
            </a:r>
          </a:p>
          <a:p>
            <a:endParaRPr lang="en-US" smtClean="0">
              <a:latin typeface="Arial" charset="0"/>
              <a:cs typeface="Arial" charset="0"/>
            </a:endParaRPr>
          </a:p>
          <a:p>
            <a:pPr>
              <a:buFont typeface="Arial" charset="0"/>
              <a:buNone/>
            </a:pPr>
            <a:r>
              <a:rPr lang="en-US" smtClean="0">
                <a:latin typeface="Arial" charset="0"/>
                <a:cs typeface="Arial" charset="0"/>
              </a:rPr>
              <a:t>After model results, rules must be examined</a:t>
            </a:r>
          </a:p>
          <a:p>
            <a:r>
              <a:rPr lang="en-US" smtClean="0">
                <a:latin typeface="Arial" charset="0"/>
                <a:cs typeface="Arial" charset="0"/>
              </a:rPr>
              <a:t>Uncertainties in rules determine utility </a:t>
            </a:r>
          </a:p>
          <a:p>
            <a:pPr>
              <a:buFont typeface="Arial" charset="0"/>
              <a:buNone/>
            </a:pPr>
            <a:r>
              <a:rPr lang="en-US" smtClean="0">
                <a:latin typeface="Arial" charset="0"/>
                <a:cs typeface="Arial" charset="0"/>
              </a:rPr>
              <a:t>	adoption of such solutions</a:t>
            </a:r>
          </a:p>
          <a:p>
            <a:r>
              <a:rPr lang="en-US" smtClean="0">
                <a:latin typeface="Arial" charset="0"/>
                <a:cs typeface="Arial" charset="0"/>
              </a:rPr>
              <a:t>Reliability Criteria met with first iteration </a:t>
            </a:r>
          </a:p>
          <a:p>
            <a:pPr>
              <a:buFont typeface="Arial" charset="0"/>
              <a:buNone/>
            </a:pPr>
            <a:r>
              <a:rPr lang="en-US" smtClean="0">
                <a:latin typeface="Arial" charset="0"/>
                <a:cs typeface="Arial" charset="0"/>
              </a:rPr>
              <a:t>	of 20 MW fast acting storage</a:t>
            </a:r>
          </a:p>
        </p:txBody>
      </p:sp>
      <p:sp>
        <p:nvSpPr>
          <p:cNvPr id="28675" name="Date Placeholder 3"/>
          <p:cNvSpPr>
            <a:spLocks noGrp="1"/>
          </p:cNvSpPr>
          <p:nvPr>
            <p:ph type="dt" sz="quarter" idx="1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528D17-5C7E-412A-8967-6B8DEBD14367}" type="datetime1">
              <a:rPr lang="en-US" smtClean="0">
                <a:solidFill>
                  <a:srgbClr val="FFFFFF"/>
                </a:solidFill>
                <a:latin typeface="Arial" charset="0"/>
                <a:cs typeface="Arial" charset="0"/>
              </a:rPr>
              <a:pPr fontAlgn="base">
                <a:spcBef>
                  <a:spcPct val="0"/>
                </a:spcBef>
                <a:spcAft>
                  <a:spcPct val="0"/>
                </a:spcAft>
              </a:pPr>
              <a:t>4/14/2011</a:t>
            </a:fld>
            <a:endParaRPr lang="en-US" smtClean="0">
              <a:solidFill>
                <a:srgbClr val="FFFFFF"/>
              </a:solidFill>
              <a:latin typeface="Arial" charset="0"/>
              <a:cs typeface="Arial" charset="0"/>
            </a:endParaRPr>
          </a:p>
        </p:txBody>
      </p:sp>
      <p:sp>
        <p:nvSpPr>
          <p:cNvPr id="28676" name="Slide Number Placeholder 4"/>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BB1B6A1-F08E-409C-9AB9-B420176394CB}" type="slidenum">
              <a:rPr lang="en-US" smtClean="0">
                <a:solidFill>
                  <a:srgbClr val="FFFFFF"/>
                </a:solidFill>
                <a:latin typeface="Arial" charset="0"/>
                <a:cs typeface="Arial" charset="0"/>
              </a:rPr>
              <a:pPr fontAlgn="base">
                <a:spcBef>
                  <a:spcPct val="0"/>
                </a:spcBef>
                <a:spcAft>
                  <a:spcPct val="0"/>
                </a:spcAft>
              </a:pPr>
              <a:t>10</a:t>
            </a:fld>
            <a:endParaRPr lang="en-US" smtClean="0">
              <a:solidFill>
                <a:srgbClr val="FFFFFF"/>
              </a:solidFill>
              <a:latin typeface="Arial" charset="0"/>
              <a:cs typeface="Arial" charset="0"/>
            </a:endParaRPr>
          </a:p>
        </p:txBody>
      </p:sp>
      <p:grpSp>
        <p:nvGrpSpPr>
          <p:cNvPr id="28677" name="Group 5"/>
          <p:cNvGrpSpPr>
            <a:grpSpLocks/>
          </p:cNvGrpSpPr>
          <p:nvPr/>
        </p:nvGrpSpPr>
        <p:grpSpPr bwMode="auto">
          <a:xfrm>
            <a:off x="6172200" y="3200400"/>
            <a:ext cx="2214563" cy="2868613"/>
            <a:chOff x="3424238" y="1779588"/>
            <a:chExt cx="2214562" cy="2868612"/>
          </a:xfrm>
        </p:grpSpPr>
        <p:pic>
          <p:nvPicPr>
            <p:cNvPr id="28678" name="Picture 26" descr="1.png"/>
            <p:cNvPicPr>
              <a:picLocks noChangeAspect="1"/>
            </p:cNvPicPr>
            <p:nvPr/>
          </p:nvPicPr>
          <p:blipFill>
            <a:blip r:embed="rId3"/>
            <a:srcRect/>
            <a:stretch>
              <a:fillRect/>
            </a:stretch>
          </p:blipFill>
          <p:spPr bwMode="auto">
            <a:xfrm>
              <a:off x="3733800" y="1779588"/>
              <a:ext cx="1600200" cy="2606675"/>
            </a:xfrm>
            <a:prstGeom prst="rect">
              <a:avLst/>
            </a:prstGeom>
            <a:noFill/>
            <a:ln w="9525">
              <a:noFill/>
              <a:miter lim="800000"/>
              <a:headEnd/>
              <a:tailEnd/>
            </a:ln>
          </p:spPr>
        </p:pic>
        <p:pic>
          <p:nvPicPr>
            <p:cNvPr id="28679" name="Picture 27" descr="4.png"/>
            <p:cNvPicPr>
              <a:picLocks noChangeAspect="1"/>
            </p:cNvPicPr>
            <p:nvPr/>
          </p:nvPicPr>
          <p:blipFill>
            <a:blip r:embed="rId4"/>
            <a:srcRect/>
            <a:stretch>
              <a:fillRect/>
            </a:stretch>
          </p:blipFill>
          <p:spPr bwMode="auto">
            <a:xfrm>
              <a:off x="3424238" y="3567113"/>
              <a:ext cx="2214562" cy="1081087"/>
            </a:xfrm>
            <a:prstGeom prst="rect">
              <a:avLst/>
            </a:prstGeom>
            <a:noFill/>
            <a:ln w="9525">
              <a:noFill/>
              <a:miter lim="800000"/>
              <a:headEnd/>
              <a:tailEnd/>
            </a:ln>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algn="r" eaLnBrk="1" hangingPunct="1"/>
            <a:r>
              <a:rPr lang="en-US" smtClean="0">
                <a:latin typeface="Arial" charset="0"/>
                <a:cs typeface="Arial" charset="0"/>
              </a:rPr>
              <a:t>Preliminary Results</a:t>
            </a:r>
          </a:p>
        </p:txBody>
      </p:sp>
      <p:sp>
        <p:nvSpPr>
          <p:cNvPr id="29698" name="Date Placeholder 2"/>
          <p:cNvSpPr>
            <a:spLocks noGrp="1"/>
          </p:cNvSpPr>
          <p:nvPr>
            <p:ph type="dt" sz="quarter" idx="1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D86439-68D4-458D-A022-2E325FB6C02C}" type="datetime1">
              <a:rPr lang="en-US" smtClean="0">
                <a:solidFill>
                  <a:srgbClr val="FFFFFF"/>
                </a:solidFill>
                <a:latin typeface="Arial" charset="0"/>
                <a:cs typeface="Arial" charset="0"/>
              </a:rPr>
              <a:pPr fontAlgn="base">
                <a:spcBef>
                  <a:spcPct val="0"/>
                </a:spcBef>
                <a:spcAft>
                  <a:spcPct val="0"/>
                </a:spcAft>
              </a:pPr>
              <a:t>4/14/2011</a:t>
            </a:fld>
            <a:endParaRPr lang="en-US" smtClean="0">
              <a:solidFill>
                <a:srgbClr val="FFFFFF"/>
              </a:solidFill>
              <a:latin typeface="Arial" charset="0"/>
              <a:cs typeface="Arial" charset="0"/>
            </a:endParaRPr>
          </a:p>
        </p:txBody>
      </p:sp>
      <p:sp>
        <p:nvSpPr>
          <p:cNvPr id="29699" name="Slide Number Placeholder 3"/>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D50E768-F8BC-4058-AA35-8C547F14DC06}" type="slidenum">
              <a:rPr lang="en-US" smtClean="0">
                <a:solidFill>
                  <a:srgbClr val="FFFFFF"/>
                </a:solidFill>
                <a:latin typeface="Arial" charset="0"/>
                <a:cs typeface="Arial" charset="0"/>
              </a:rPr>
              <a:pPr fontAlgn="base">
                <a:spcBef>
                  <a:spcPct val="0"/>
                </a:spcBef>
                <a:spcAft>
                  <a:spcPct val="0"/>
                </a:spcAft>
              </a:pPr>
              <a:t>11</a:t>
            </a:fld>
            <a:endParaRPr lang="en-US" smtClean="0">
              <a:solidFill>
                <a:srgbClr val="FFFFFF"/>
              </a:solidFill>
              <a:latin typeface="Arial" charset="0"/>
              <a:cs typeface="Arial" charset="0"/>
            </a:endParaRPr>
          </a:p>
        </p:txBody>
      </p:sp>
      <p:sp>
        <p:nvSpPr>
          <p:cNvPr id="29700" name="Text Placeholder 4"/>
          <p:cNvSpPr>
            <a:spLocks noGrp="1"/>
          </p:cNvSpPr>
          <p:nvPr>
            <p:ph type="body" sz="quarter" idx="13"/>
          </p:nvPr>
        </p:nvSpPr>
        <p:spPr/>
        <p:txBody>
          <a:bodyPr/>
          <a:lstStyle/>
          <a:p>
            <a:pPr eaLnBrk="1" hangingPunct="1">
              <a:buFont typeface="Arial" charset="0"/>
              <a:buNone/>
            </a:pPr>
            <a:r>
              <a:rPr lang="en-US" smtClean="0">
                <a:latin typeface="Arial" charset="0"/>
                <a:cs typeface="Arial" charset="0"/>
              </a:rPr>
              <a:t>Problem:</a:t>
            </a:r>
          </a:p>
          <a:p>
            <a:pPr eaLnBrk="1" hangingPunct="1"/>
            <a:r>
              <a:rPr lang="en-US" smtClean="0">
                <a:latin typeface="Arial" charset="0"/>
                <a:cs typeface="Arial" charset="0"/>
              </a:rPr>
              <a:t>Transmission fixes are “lumpy”- next increment of fix is very large</a:t>
            </a:r>
          </a:p>
          <a:p>
            <a:pPr eaLnBrk="1" hangingPunct="1"/>
            <a:r>
              <a:rPr lang="en-US" smtClean="0">
                <a:latin typeface="Arial" charset="0"/>
                <a:cs typeface="Arial" charset="0"/>
              </a:rPr>
              <a:t>138 KV network inadequate to meet N-1-1, so rebuild to 230 KV proposed. Cost for rebuild $275 – 300 MM </a:t>
            </a:r>
          </a:p>
          <a:p>
            <a:pPr eaLnBrk="1" hangingPunct="1"/>
            <a:endParaRPr lang="en-US" smtClean="0">
              <a:latin typeface="Arial" charset="0"/>
              <a:cs typeface="Arial" charset="0"/>
            </a:endParaRPr>
          </a:p>
          <a:p>
            <a:pPr eaLnBrk="1" hangingPunct="1">
              <a:buFont typeface="Arial" charset="0"/>
              <a:buNone/>
            </a:pPr>
            <a:r>
              <a:rPr lang="en-US" smtClean="0">
                <a:latin typeface="Arial" charset="0"/>
                <a:cs typeface="Arial" charset="0"/>
              </a:rPr>
              <a:t>Solution:</a:t>
            </a:r>
          </a:p>
          <a:p>
            <a:pPr eaLnBrk="1" hangingPunct="1"/>
            <a:r>
              <a:rPr lang="en-US" smtClean="0">
                <a:latin typeface="Arial" charset="0"/>
                <a:cs typeface="Arial" charset="0"/>
              </a:rPr>
              <a:t>Upgrades with 20 MW Storage (footprint 13,000 sq ft)</a:t>
            </a:r>
          </a:p>
          <a:p>
            <a:pPr eaLnBrk="1" hangingPunct="1"/>
            <a:r>
              <a:rPr lang="en-US" smtClean="0">
                <a:latin typeface="Arial" charset="0"/>
                <a:cs typeface="Arial" charset="0"/>
              </a:rPr>
              <a:t>Range of Cost: $50 - $80 MM depending on duration of discharge</a:t>
            </a:r>
          </a:p>
          <a:p>
            <a:pPr eaLnBrk="1" hangingPunct="1"/>
            <a:endParaRPr lang="en-US" smtClean="0">
              <a:latin typeface="Arial" charset="0"/>
              <a:cs typeface="Arial" charset="0"/>
            </a:endParaRPr>
          </a:p>
          <a:p>
            <a:pPr eaLnBrk="1" hangingPunct="1"/>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algn="r" eaLnBrk="1" hangingPunct="1"/>
            <a:r>
              <a:rPr lang="en-US" smtClean="0">
                <a:latin typeface="Arial" charset="0"/>
                <a:cs typeface="Arial" charset="0"/>
              </a:rPr>
              <a:t>BAU Transmission</a:t>
            </a:r>
          </a:p>
        </p:txBody>
      </p:sp>
      <p:sp>
        <p:nvSpPr>
          <p:cNvPr id="31746" name="Date Placeholder 2"/>
          <p:cNvSpPr>
            <a:spLocks noGrp="1"/>
          </p:cNvSpPr>
          <p:nvPr>
            <p:ph type="dt" sz="quarter" idx="1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FFFFFF"/>
                </a:solidFill>
                <a:latin typeface="Arial" charset="0"/>
                <a:cs typeface="Arial" charset="0"/>
              </a:rPr>
              <a:t>4/4/2011</a:t>
            </a:r>
          </a:p>
        </p:txBody>
      </p:sp>
      <p:sp>
        <p:nvSpPr>
          <p:cNvPr id="31747" name="Slide Number Placeholder 4"/>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13C359-84AC-4F7E-97B8-93FF22BDBF60}" type="slidenum">
              <a:rPr lang="en-US" smtClean="0">
                <a:solidFill>
                  <a:srgbClr val="FFFFFF"/>
                </a:solidFill>
                <a:latin typeface="Arial" charset="0"/>
                <a:cs typeface="Arial" charset="0"/>
              </a:rPr>
              <a:pPr fontAlgn="base">
                <a:spcBef>
                  <a:spcPct val="0"/>
                </a:spcBef>
                <a:spcAft>
                  <a:spcPct val="0"/>
                </a:spcAft>
              </a:pPr>
              <a:t>12</a:t>
            </a:fld>
            <a:endParaRPr lang="en-US" smtClean="0">
              <a:solidFill>
                <a:srgbClr val="FFFFFF"/>
              </a:solidFill>
              <a:latin typeface="Arial" charset="0"/>
              <a:cs typeface="Arial" charset="0"/>
            </a:endParaRPr>
          </a:p>
        </p:txBody>
      </p:sp>
      <p:sp>
        <p:nvSpPr>
          <p:cNvPr id="31748" name="TextBox 25"/>
          <p:cNvSpPr txBox="1">
            <a:spLocks noChangeArrowheads="1"/>
          </p:cNvSpPr>
          <p:nvPr/>
        </p:nvSpPr>
        <p:spPr bwMode="auto">
          <a:xfrm>
            <a:off x="7623175" y="1258888"/>
            <a:ext cx="184150" cy="455612"/>
          </a:xfrm>
          <a:prstGeom prst="rect">
            <a:avLst/>
          </a:prstGeom>
          <a:noFill/>
          <a:ln w="9525">
            <a:noFill/>
            <a:miter lim="800000"/>
            <a:headEnd/>
            <a:tailEnd/>
          </a:ln>
        </p:spPr>
        <p:txBody>
          <a:bodyPr wrap="none">
            <a:spAutoFit/>
          </a:bodyPr>
          <a:lstStyle/>
          <a:p>
            <a:endParaRPr lang="en-US">
              <a:solidFill>
                <a:srgbClr val="000000"/>
              </a:solidFill>
              <a:latin typeface="Calibri" pitchFamily="34" charset="0"/>
              <a:cs typeface="Arial" charset="0"/>
            </a:endParaRPr>
          </a:p>
        </p:txBody>
      </p:sp>
      <p:pic>
        <p:nvPicPr>
          <p:cNvPr id="31749" name="Picture 26" descr="1.png"/>
          <p:cNvPicPr>
            <a:picLocks noChangeAspect="1"/>
          </p:cNvPicPr>
          <p:nvPr/>
        </p:nvPicPr>
        <p:blipFill>
          <a:blip r:embed="rId3"/>
          <a:srcRect/>
          <a:stretch>
            <a:fillRect/>
          </a:stretch>
        </p:blipFill>
        <p:spPr bwMode="auto">
          <a:xfrm>
            <a:off x="3733800" y="1438275"/>
            <a:ext cx="1600200" cy="2606675"/>
          </a:xfrm>
          <a:prstGeom prst="rect">
            <a:avLst/>
          </a:prstGeom>
          <a:noFill/>
          <a:ln w="9525">
            <a:noFill/>
            <a:miter lim="800000"/>
            <a:headEnd/>
            <a:tailEnd/>
          </a:ln>
        </p:spPr>
      </p:pic>
      <p:pic>
        <p:nvPicPr>
          <p:cNvPr id="31750" name="Picture 27" descr="4.png"/>
          <p:cNvPicPr>
            <a:picLocks noChangeAspect="1"/>
          </p:cNvPicPr>
          <p:nvPr/>
        </p:nvPicPr>
        <p:blipFill>
          <a:blip r:embed="rId4"/>
          <a:srcRect l="44946"/>
          <a:stretch>
            <a:fillRect/>
          </a:stretch>
        </p:blipFill>
        <p:spPr bwMode="auto">
          <a:xfrm>
            <a:off x="4419600" y="3225800"/>
            <a:ext cx="1219200" cy="1081088"/>
          </a:xfrm>
          <a:prstGeom prst="rect">
            <a:avLst/>
          </a:prstGeom>
          <a:noFill/>
          <a:ln w="9525">
            <a:noFill/>
            <a:miter lim="800000"/>
            <a:headEnd/>
            <a:tailEnd/>
          </a:ln>
        </p:spPr>
      </p:pic>
      <p:pic>
        <p:nvPicPr>
          <p:cNvPr id="31751" name="Picture 29" descr="2.png"/>
          <p:cNvPicPr>
            <a:picLocks noChangeAspect="1"/>
          </p:cNvPicPr>
          <p:nvPr/>
        </p:nvPicPr>
        <p:blipFill>
          <a:blip r:embed="rId5"/>
          <a:srcRect/>
          <a:stretch>
            <a:fillRect/>
          </a:stretch>
        </p:blipFill>
        <p:spPr bwMode="auto">
          <a:xfrm>
            <a:off x="533400" y="2284413"/>
            <a:ext cx="1447800" cy="1584325"/>
          </a:xfrm>
          <a:prstGeom prst="rect">
            <a:avLst/>
          </a:prstGeom>
          <a:noFill/>
          <a:ln w="9525">
            <a:noFill/>
            <a:miter lim="800000"/>
            <a:headEnd/>
            <a:tailEnd/>
          </a:ln>
        </p:spPr>
      </p:pic>
      <p:pic>
        <p:nvPicPr>
          <p:cNvPr id="31752" name="Picture 31" descr="2.png"/>
          <p:cNvPicPr>
            <a:picLocks noChangeAspect="1"/>
          </p:cNvPicPr>
          <p:nvPr/>
        </p:nvPicPr>
        <p:blipFill>
          <a:blip r:embed="rId5"/>
          <a:srcRect/>
          <a:stretch>
            <a:fillRect/>
          </a:stretch>
        </p:blipFill>
        <p:spPr bwMode="auto">
          <a:xfrm>
            <a:off x="7086600" y="2284413"/>
            <a:ext cx="1447800" cy="1584325"/>
          </a:xfrm>
          <a:prstGeom prst="rect">
            <a:avLst/>
          </a:prstGeom>
          <a:noFill/>
          <a:ln w="9525">
            <a:noFill/>
            <a:miter lim="800000"/>
            <a:headEnd/>
            <a:tailEnd/>
          </a:ln>
        </p:spPr>
      </p:pic>
      <p:cxnSp>
        <p:nvCxnSpPr>
          <p:cNvPr id="33" name="Straight Arrow Connector 32"/>
          <p:cNvCxnSpPr/>
          <p:nvPr/>
        </p:nvCxnSpPr>
        <p:spPr>
          <a:xfrm>
            <a:off x="1981200" y="2849563"/>
            <a:ext cx="1524000" cy="1587"/>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1981200" y="3319463"/>
            <a:ext cx="1524000" cy="1587"/>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5562600" y="2849563"/>
            <a:ext cx="1524000" cy="1587"/>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5562600" y="3319463"/>
            <a:ext cx="1524000" cy="1587"/>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1757" name="TextBox 37"/>
          <p:cNvSpPr txBox="1">
            <a:spLocks noChangeArrowheads="1"/>
          </p:cNvSpPr>
          <p:nvPr/>
        </p:nvSpPr>
        <p:spPr bwMode="auto">
          <a:xfrm>
            <a:off x="1981200" y="2443163"/>
            <a:ext cx="1524000" cy="415925"/>
          </a:xfrm>
          <a:prstGeom prst="rect">
            <a:avLst/>
          </a:prstGeom>
          <a:noFill/>
          <a:ln w="9525">
            <a:noFill/>
            <a:miter lim="800000"/>
            <a:headEnd/>
            <a:tailEnd/>
          </a:ln>
        </p:spPr>
        <p:txBody>
          <a:bodyPr>
            <a:spAutoFit/>
          </a:bodyPr>
          <a:lstStyle/>
          <a:p>
            <a:pPr algn="ctr"/>
            <a:r>
              <a:rPr lang="en-US" sz="1200">
                <a:solidFill>
                  <a:srgbClr val="000000"/>
                </a:solidFill>
                <a:latin typeface="Calibri" pitchFamily="34" charset="0"/>
                <a:cs typeface="Arial" charset="0"/>
              </a:rPr>
              <a:t>100 MW</a:t>
            </a:r>
          </a:p>
          <a:p>
            <a:pPr algn="ctr"/>
            <a:r>
              <a:rPr lang="en-US" sz="900">
                <a:solidFill>
                  <a:srgbClr val="000000"/>
                </a:solidFill>
                <a:latin typeface="Calibri" pitchFamily="34" charset="0"/>
                <a:cs typeface="Arial" charset="0"/>
              </a:rPr>
              <a:t>Capacity: 200 MW</a:t>
            </a:r>
          </a:p>
        </p:txBody>
      </p:sp>
      <p:sp>
        <p:nvSpPr>
          <p:cNvPr id="31758" name="TextBox 43"/>
          <p:cNvSpPr txBox="1">
            <a:spLocks noChangeArrowheads="1"/>
          </p:cNvSpPr>
          <p:nvPr/>
        </p:nvSpPr>
        <p:spPr bwMode="auto">
          <a:xfrm>
            <a:off x="3733800" y="4306888"/>
            <a:ext cx="1524000" cy="646112"/>
          </a:xfrm>
          <a:prstGeom prst="rect">
            <a:avLst/>
          </a:prstGeom>
          <a:noFill/>
          <a:ln w="9525">
            <a:noFill/>
            <a:miter lim="800000"/>
            <a:headEnd/>
            <a:tailEnd/>
          </a:ln>
        </p:spPr>
        <p:txBody>
          <a:bodyPr>
            <a:spAutoFit/>
          </a:bodyPr>
          <a:lstStyle/>
          <a:p>
            <a:pPr algn="ctr"/>
            <a:r>
              <a:rPr lang="en-US" b="1">
                <a:solidFill>
                  <a:srgbClr val="604A7B"/>
                </a:solidFill>
                <a:latin typeface="Calibri" pitchFamily="34" charset="0"/>
                <a:cs typeface="Arial" charset="0"/>
              </a:rPr>
              <a:t>Load Center: 400 MW</a:t>
            </a:r>
          </a:p>
        </p:txBody>
      </p:sp>
      <p:sp>
        <p:nvSpPr>
          <p:cNvPr id="31759" name="TextBox 44"/>
          <p:cNvSpPr txBox="1">
            <a:spLocks noChangeArrowheads="1"/>
          </p:cNvSpPr>
          <p:nvPr/>
        </p:nvSpPr>
        <p:spPr bwMode="auto">
          <a:xfrm>
            <a:off x="7010400" y="4002088"/>
            <a:ext cx="1524000" cy="369887"/>
          </a:xfrm>
          <a:prstGeom prst="rect">
            <a:avLst/>
          </a:prstGeom>
          <a:noFill/>
          <a:ln w="9525">
            <a:noFill/>
            <a:miter lim="800000"/>
            <a:headEnd/>
            <a:tailEnd/>
          </a:ln>
        </p:spPr>
        <p:txBody>
          <a:bodyPr>
            <a:spAutoFit/>
          </a:bodyPr>
          <a:lstStyle/>
          <a:p>
            <a:pPr algn="ctr"/>
            <a:r>
              <a:rPr lang="en-US" b="1">
                <a:solidFill>
                  <a:srgbClr val="604A7B"/>
                </a:solidFill>
                <a:latin typeface="Calibri" pitchFamily="34" charset="0"/>
                <a:cs typeface="Arial" charset="0"/>
              </a:rPr>
              <a:t>Generator B</a:t>
            </a:r>
          </a:p>
        </p:txBody>
      </p:sp>
      <p:sp>
        <p:nvSpPr>
          <p:cNvPr id="31760" name="TextBox 45"/>
          <p:cNvSpPr txBox="1">
            <a:spLocks noChangeArrowheads="1"/>
          </p:cNvSpPr>
          <p:nvPr/>
        </p:nvSpPr>
        <p:spPr bwMode="auto">
          <a:xfrm>
            <a:off x="457200" y="4002088"/>
            <a:ext cx="1524000" cy="369887"/>
          </a:xfrm>
          <a:prstGeom prst="rect">
            <a:avLst/>
          </a:prstGeom>
          <a:noFill/>
          <a:ln w="9525">
            <a:noFill/>
            <a:miter lim="800000"/>
            <a:headEnd/>
            <a:tailEnd/>
          </a:ln>
        </p:spPr>
        <p:txBody>
          <a:bodyPr>
            <a:spAutoFit/>
          </a:bodyPr>
          <a:lstStyle/>
          <a:p>
            <a:pPr algn="ctr"/>
            <a:r>
              <a:rPr lang="en-US" b="1">
                <a:solidFill>
                  <a:srgbClr val="604A7B"/>
                </a:solidFill>
                <a:latin typeface="Calibri" pitchFamily="34" charset="0"/>
                <a:cs typeface="Arial" charset="0"/>
              </a:rPr>
              <a:t>Generator A</a:t>
            </a:r>
          </a:p>
        </p:txBody>
      </p:sp>
      <p:cxnSp>
        <p:nvCxnSpPr>
          <p:cNvPr id="47" name="Straight Arrow Connector 46"/>
          <p:cNvCxnSpPr/>
          <p:nvPr/>
        </p:nvCxnSpPr>
        <p:spPr>
          <a:xfrm rot="10800000">
            <a:off x="76200" y="3011488"/>
            <a:ext cx="685800" cy="0"/>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8382000" y="3011488"/>
            <a:ext cx="609600" cy="0"/>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1763" name="TextBox 19"/>
          <p:cNvSpPr txBox="1">
            <a:spLocks noChangeArrowheads="1"/>
          </p:cNvSpPr>
          <p:nvPr/>
        </p:nvSpPr>
        <p:spPr bwMode="auto">
          <a:xfrm>
            <a:off x="914400" y="5410200"/>
            <a:ext cx="7010400" cy="369888"/>
          </a:xfrm>
          <a:prstGeom prst="rect">
            <a:avLst/>
          </a:prstGeom>
          <a:noFill/>
          <a:ln w="9525">
            <a:noFill/>
            <a:miter lim="800000"/>
            <a:headEnd/>
            <a:tailEnd/>
          </a:ln>
        </p:spPr>
        <p:txBody>
          <a:bodyPr>
            <a:spAutoFit/>
          </a:bodyPr>
          <a:lstStyle/>
          <a:p>
            <a:pPr algn="ctr"/>
            <a:r>
              <a:rPr lang="en-US">
                <a:solidFill>
                  <a:srgbClr val="6F6E73"/>
                </a:solidFill>
                <a:latin typeface="Calibri" pitchFamily="34" charset="0"/>
                <a:cs typeface="Arial" charset="0"/>
              </a:rPr>
              <a:t>Business As Usual</a:t>
            </a:r>
          </a:p>
        </p:txBody>
      </p:sp>
      <p:sp>
        <p:nvSpPr>
          <p:cNvPr id="31764" name="TextBox 37"/>
          <p:cNvSpPr txBox="1">
            <a:spLocks noChangeArrowheads="1"/>
          </p:cNvSpPr>
          <p:nvPr/>
        </p:nvSpPr>
        <p:spPr bwMode="auto">
          <a:xfrm>
            <a:off x="1981200" y="3316288"/>
            <a:ext cx="1524000" cy="415925"/>
          </a:xfrm>
          <a:prstGeom prst="rect">
            <a:avLst/>
          </a:prstGeom>
          <a:noFill/>
          <a:ln w="9525">
            <a:noFill/>
            <a:miter lim="800000"/>
            <a:headEnd/>
            <a:tailEnd/>
          </a:ln>
        </p:spPr>
        <p:txBody>
          <a:bodyPr>
            <a:spAutoFit/>
          </a:bodyPr>
          <a:lstStyle/>
          <a:p>
            <a:pPr algn="ctr"/>
            <a:r>
              <a:rPr lang="en-US" sz="1200">
                <a:solidFill>
                  <a:srgbClr val="000000"/>
                </a:solidFill>
                <a:latin typeface="Calibri" pitchFamily="34" charset="0"/>
                <a:cs typeface="Arial" charset="0"/>
              </a:rPr>
              <a:t>100 MW</a:t>
            </a:r>
          </a:p>
          <a:p>
            <a:pPr algn="ctr"/>
            <a:r>
              <a:rPr lang="en-US" sz="900">
                <a:solidFill>
                  <a:srgbClr val="000000"/>
                </a:solidFill>
                <a:latin typeface="Calibri" pitchFamily="34" charset="0"/>
                <a:cs typeface="Arial" charset="0"/>
              </a:rPr>
              <a:t>Capacity: 200 MW</a:t>
            </a:r>
          </a:p>
        </p:txBody>
      </p:sp>
      <p:sp>
        <p:nvSpPr>
          <p:cNvPr id="31765" name="TextBox 37"/>
          <p:cNvSpPr txBox="1">
            <a:spLocks noChangeArrowheads="1"/>
          </p:cNvSpPr>
          <p:nvPr/>
        </p:nvSpPr>
        <p:spPr bwMode="auto">
          <a:xfrm>
            <a:off x="5562600" y="2443163"/>
            <a:ext cx="1524000" cy="415925"/>
          </a:xfrm>
          <a:prstGeom prst="rect">
            <a:avLst/>
          </a:prstGeom>
          <a:noFill/>
          <a:ln w="9525">
            <a:noFill/>
            <a:miter lim="800000"/>
            <a:headEnd/>
            <a:tailEnd/>
          </a:ln>
        </p:spPr>
        <p:txBody>
          <a:bodyPr>
            <a:spAutoFit/>
          </a:bodyPr>
          <a:lstStyle/>
          <a:p>
            <a:pPr algn="ctr"/>
            <a:r>
              <a:rPr lang="en-US" sz="1200">
                <a:solidFill>
                  <a:srgbClr val="000000"/>
                </a:solidFill>
                <a:latin typeface="Calibri" pitchFamily="34" charset="0"/>
                <a:cs typeface="Arial" charset="0"/>
              </a:rPr>
              <a:t>100 MW</a:t>
            </a:r>
          </a:p>
          <a:p>
            <a:pPr algn="ctr"/>
            <a:r>
              <a:rPr lang="en-US" sz="900">
                <a:solidFill>
                  <a:srgbClr val="000000"/>
                </a:solidFill>
                <a:latin typeface="Calibri" pitchFamily="34" charset="0"/>
                <a:cs typeface="Arial" charset="0"/>
              </a:rPr>
              <a:t>Capacity: 200 MW</a:t>
            </a:r>
          </a:p>
        </p:txBody>
      </p:sp>
      <p:sp>
        <p:nvSpPr>
          <p:cNvPr id="31766" name="TextBox 37"/>
          <p:cNvSpPr txBox="1">
            <a:spLocks noChangeArrowheads="1"/>
          </p:cNvSpPr>
          <p:nvPr/>
        </p:nvSpPr>
        <p:spPr bwMode="auto">
          <a:xfrm>
            <a:off x="5562600" y="3316288"/>
            <a:ext cx="1524000" cy="415925"/>
          </a:xfrm>
          <a:prstGeom prst="rect">
            <a:avLst/>
          </a:prstGeom>
          <a:noFill/>
          <a:ln w="9525">
            <a:noFill/>
            <a:miter lim="800000"/>
            <a:headEnd/>
            <a:tailEnd/>
          </a:ln>
        </p:spPr>
        <p:txBody>
          <a:bodyPr>
            <a:spAutoFit/>
          </a:bodyPr>
          <a:lstStyle/>
          <a:p>
            <a:pPr algn="ctr"/>
            <a:r>
              <a:rPr lang="en-US" sz="1200">
                <a:solidFill>
                  <a:srgbClr val="000000"/>
                </a:solidFill>
                <a:latin typeface="Calibri" pitchFamily="34" charset="0"/>
                <a:cs typeface="Arial" charset="0"/>
              </a:rPr>
              <a:t>100 MW</a:t>
            </a:r>
          </a:p>
          <a:p>
            <a:pPr algn="ctr"/>
            <a:r>
              <a:rPr lang="en-US" sz="900">
                <a:solidFill>
                  <a:srgbClr val="000000"/>
                </a:solidFill>
                <a:latin typeface="Calibri" pitchFamily="34" charset="0"/>
                <a:cs typeface="Arial" charset="0"/>
              </a:rPr>
              <a:t>Capacity: 200 MW</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algn="r" eaLnBrk="1" hangingPunct="1"/>
            <a:r>
              <a:rPr lang="en-US" smtClean="0">
                <a:latin typeface="Arial" charset="0"/>
                <a:cs typeface="Arial" charset="0"/>
              </a:rPr>
              <a:t>Loss of Line: N-1 Transmission</a:t>
            </a:r>
          </a:p>
        </p:txBody>
      </p:sp>
      <p:sp>
        <p:nvSpPr>
          <p:cNvPr id="33794" name="Date Placeholder 2"/>
          <p:cNvSpPr>
            <a:spLocks noGrp="1"/>
          </p:cNvSpPr>
          <p:nvPr>
            <p:ph type="dt" sz="quarter" idx="1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FFFFFF"/>
                </a:solidFill>
                <a:latin typeface="Arial" charset="0"/>
                <a:cs typeface="Arial" charset="0"/>
              </a:rPr>
              <a:t>4/4/2011</a:t>
            </a:r>
          </a:p>
        </p:txBody>
      </p:sp>
      <p:sp>
        <p:nvSpPr>
          <p:cNvPr id="33795" name="Slide Number Placeholder 4"/>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8EED6C-8A2C-4B18-9C32-773076AFB14D}" type="slidenum">
              <a:rPr lang="en-US" smtClean="0">
                <a:solidFill>
                  <a:srgbClr val="FFFFFF"/>
                </a:solidFill>
                <a:latin typeface="Arial" charset="0"/>
                <a:cs typeface="Arial" charset="0"/>
              </a:rPr>
              <a:pPr fontAlgn="base">
                <a:spcBef>
                  <a:spcPct val="0"/>
                </a:spcBef>
                <a:spcAft>
                  <a:spcPct val="0"/>
                </a:spcAft>
              </a:pPr>
              <a:t>13</a:t>
            </a:fld>
            <a:endParaRPr lang="en-US" smtClean="0">
              <a:solidFill>
                <a:srgbClr val="FFFFFF"/>
              </a:solidFill>
              <a:latin typeface="Arial" charset="0"/>
              <a:cs typeface="Arial" charset="0"/>
            </a:endParaRPr>
          </a:p>
        </p:txBody>
      </p:sp>
      <p:sp>
        <p:nvSpPr>
          <p:cNvPr id="33796" name="TextBox 19"/>
          <p:cNvSpPr txBox="1">
            <a:spLocks noChangeArrowheads="1"/>
          </p:cNvSpPr>
          <p:nvPr/>
        </p:nvSpPr>
        <p:spPr bwMode="auto">
          <a:xfrm>
            <a:off x="914400" y="5410200"/>
            <a:ext cx="7010400" cy="369888"/>
          </a:xfrm>
          <a:prstGeom prst="rect">
            <a:avLst/>
          </a:prstGeom>
          <a:noFill/>
          <a:ln w="9525">
            <a:noFill/>
            <a:miter lim="800000"/>
            <a:headEnd/>
            <a:tailEnd/>
          </a:ln>
        </p:spPr>
        <p:txBody>
          <a:bodyPr>
            <a:spAutoFit/>
          </a:bodyPr>
          <a:lstStyle/>
          <a:p>
            <a:pPr algn="ctr"/>
            <a:r>
              <a:rPr lang="en-US">
                <a:solidFill>
                  <a:srgbClr val="6F6E73"/>
                </a:solidFill>
                <a:latin typeface="Calibri" pitchFamily="34" charset="0"/>
                <a:cs typeface="Arial" charset="0"/>
              </a:rPr>
              <a:t>With one transmission line interrupted, second line serves load.</a:t>
            </a:r>
          </a:p>
        </p:txBody>
      </p:sp>
      <p:sp>
        <p:nvSpPr>
          <p:cNvPr id="33797" name="TextBox 7"/>
          <p:cNvSpPr txBox="1">
            <a:spLocks noChangeArrowheads="1"/>
          </p:cNvSpPr>
          <p:nvPr/>
        </p:nvSpPr>
        <p:spPr bwMode="auto">
          <a:xfrm>
            <a:off x="1828800" y="3116263"/>
            <a:ext cx="609600" cy="368300"/>
          </a:xfrm>
          <a:prstGeom prst="rect">
            <a:avLst/>
          </a:prstGeom>
          <a:noFill/>
          <a:ln w="9525">
            <a:noFill/>
            <a:miter lim="800000"/>
            <a:headEnd/>
            <a:tailEnd/>
          </a:ln>
        </p:spPr>
        <p:txBody>
          <a:bodyPr>
            <a:spAutoFit/>
          </a:bodyPr>
          <a:lstStyle/>
          <a:p>
            <a:endParaRPr lang="en-US">
              <a:solidFill>
                <a:srgbClr val="000000"/>
              </a:solidFill>
              <a:latin typeface="Calibri" pitchFamily="34" charset="0"/>
              <a:cs typeface="Arial" charset="0"/>
            </a:endParaRPr>
          </a:p>
        </p:txBody>
      </p:sp>
      <p:pic>
        <p:nvPicPr>
          <p:cNvPr id="33798" name="Picture 20" descr="1.png"/>
          <p:cNvPicPr>
            <a:picLocks noChangeAspect="1"/>
          </p:cNvPicPr>
          <p:nvPr/>
        </p:nvPicPr>
        <p:blipFill>
          <a:blip r:embed="rId3"/>
          <a:srcRect/>
          <a:stretch>
            <a:fillRect/>
          </a:stretch>
        </p:blipFill>
        <p:spPr bwMode="auto">
          <a:xfrm>
            <a:off x="3733800" y="1447800"/>
            <a:ext cx="1600200" cy="2606675"/>
          </a:xfrm>
          <a:prstGeom prst="rect">
            <a:avLst/>
          </a:prstGeom>
          <a:noFill/>
          <a:ln w="9525">
            <a:noFill/>
            <a:miter lim="800000"/>
            <a:headEnd/>
            <a:tailEnd/>
          </a:ln>
        </p:spPr>
      </p:pic>
      <p:pic>
        <p:nvPicPr>
          <p:cNvPr id="33799" name="Picture 23" descr="2.png"/>
          <p:cNvPicPr>
            <a:picLocks noChangeAspect="1"/>
          </p:cNvPicPr>
          <p:nvPr/>
        </p:nvPicPr>
        <p:blipFill>
          <a:blip r:embed="rId4"/>
          <a:srcRect/>
          <a:stretch>
            <a:fillRect/>
          </a:stretch>
        </p:blipFill>
        <p:spPr bwMode="auto">
          <a:xfrm>
            <a:off x="533400" y="2293938"/>
            <a:ext cx="1447800" cy="1584325"/>
          </a:xfrm>
          <a:prstGeom prst="rect">
            <a:avLst/>
          </a:prstGeom>
          <a:noFill/>
          <a:ln w="9525">
            <a:noFill/>
            <a:miter lim="800000"/>
            <a:headEnd/>
            <a:tailEnd/>
          </a:ln>
        </p:spPr>
      </p:pic>
      <p:pic>
        <p:nvPicPr>
          <p:cNvPr id="33800" name="Picture 24" descr="2.png"/>
          <p:cNvPicPr>
            <a:picLocks noChangeAspect="1"/>
          </p:cNvPicPr>
          <p:nvPr/>
        </p:nvPicPr>
        <p:blipFill>
          <a:blip r:embed="rId4"/>
          <a:srcRect/>
          <a:stretch>
            <a:fillRect/>
          </a:stretch>
        </p:blipFill>
        <p:spPr bwMode="auto">
          <a:xfrm>
            <a:off x="7086600" y="2293938"/>
            <a:ext cx="1447800" cy="1584325"/>
          </a:xfrm>
          <a:prstGeom prst="rect">
            <a:avLst/>
          </a:prstGeom>
          <a:noFill/>
          <a:ln w="9525">
            <a:noFill/>
            <a:miter lim="800000"/>
            <a:headEnd/>
            <a:tailEnd/>
          </a:ln>
        </p:spPr>
      </p:pic>
      <p:cxnSp>
        <p:nvCxnSpPr>
          <p:cNvPr id="26" name="Straight Arrow Connector 25"/>
          <p:cNvCxnSpPr/>
          <p:nvPr/>
        </p:nvCxnSpPr>
        <p:spPr>
          <a:xfrm>
            <a:off x="1981200" y="2859088"/>
            <a:ext cx="1524000" cy="1587"/>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5562600" y="2859088"/>
            <a:ext cx="1524000" cy="1587"/>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5562600" y="3328988"/>
            <a:ext cx="1524000" cy="1587"/>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3804" name="TextBox 35"/>
          <p:cNvSpPr txBox="1">
            <a:spLocks noChangeArrowheads="1"/>
          </p:cNvSpPr>
          <p:nvPr/>
        </p:nvSpPr>
        <p:spPr bwMode="auto">
          <a:xfrm>
            <a:off x="3733800" y="4316413"/>
            <a:ext cx="1524000" cy="646112"/>
          </a:xfrm>
          <a:prstGeom prst="rect">
            <a:avLst/>
          </a:prstGeom>
          <a:noFill/>
          <a:ln w="9525">
            <a:noFill/>
            <a:miter lim="800000"/>
            <a:headEnd/>
            <a:tailEnd/>
          </a:ln>
        </p:spPr>
        <p:txBody>
          <a:bodyPr>
            <a:spAutoFit/>
          </a:bodyPr>
          <a:lstStyle/>
          <a:p>
            <a:pPr algn="ctr"/>
            <a:r>
              <a:rPr lang="en-US" b="1">
                <a:solidFill>
                  <a:srgbClr val="604A7B"/>
                </a:solidFill>
                <a:latin typeface="Calibri" pitchFamily="34" charset="0"/>
                <a:cs typeface="Arial" charset="0"/>
              </a:rPr>
              <a:t>Load Center: 400 MW</a:t>
            </a:r>
          </a:p>
        </p:txBody>
      </p:sp>
      <p:sp>
        <p:nvSpPr>
          <p:cNvPr id="33805" name="TextBox 36"/>
          <p:cNvSpPr txBox="1">
            <a:spLocks noChangeArrowheads="1"/>
          </p:cNvSpPr>
          <p:nvPr/>
        </p:nvSpPr>
        <p:spPr bwMode="auto">
          <a:xfrm>
            <a:off x="7010400" y="4011613"/>
            <a:ext cx="1524000" cy="369887"/>
          </a:xfrm>
          <a:prstGeom prst="rect">
            <a:avLst/>
          </a:prstGeom>
          <a:noFill/>
          <a:ln w="9525">
            <a:noFill/>
            <a:miter lim="800000"/>
            <a:headEnd/>
            <a:tailEnd/>
          </a:ln>
        </p:spPr>
        <p:txBody>
          <a:bodyPr>
            <a:spAutoFit/>
          </a:bodyPr>
          <a:lstStyle/>
          <a:p>
            <a:pPr algn="ctr"/>
            <a:r>
              <a:rPr lang="en-US" b="1">
                <a:solidFill>
                  <a:srgbClr val="604A7B"/>
                </a:solidFill>
                <a:latin typeface="Calibri" pitchFamily="34" charset="0"/>
                <a:cs typeface="Arial" charset="0"/>
              </a:rPr>
              <a:t>Generator B</a:t>
            </a:r>
          </a:p>
        </p:txBody>
      </p:sp>
      <p:sp>
        <p:nvSpPr>
          <p:cNvPr id="33806" name="TextBox 37"/>
          <p:cNvSpPr txBox="1">
            <a:spLocks noChangeArrowheads="1"/>
          </p:cNvSpPr>
          <p:nvPr/>
        </p:nvSpPr>
        <p:spPr bwMode="auto">
          <a:xfrm>
            <a:off x="457200" y="4011613"/>
            <a:ext cx="1524000" cy="369887"/>
          </a:xfrm>
          <a:prstGeom prst="rect">
            <a:avLst/>
          </a:prstGeom>
          <a:noFill/>
          <a:ln w="9525">
            <a:noFill/>
            <a:miter lim="800000"/>
            <a:headEnd/>
            <a:tailEnd/>
          </a:ln>
        </p:spPr>
        <p:txBody>
          <a:bodyPr>
            <a:spAutoFit/>
          </a:bodyPr>
          <a:lstStyle/>
          <a:p>
            <a:pPr algn="ctr"/>
            <a:r>
              <a:rPr lang="en-US" b="1">
                <a:solidFill>
                  <a:srgbClr val="604A7B"/>
                </a:solidFill>
                <a:latin typeface="Calibri" pitchFamily="34" charset="0"/>
                <a:cs typeface="Arial" charset="0"/>
              </a:rPr>
              <a:t>Generator A</a:t>
            </a:r>
          </a:p>
        </p:txBody>
      </p:sp>
      <p:cxnSp>
        <p:nvCxnSpPr>
          <p:cNvPr id="39" name="Straight Arrow Connector 38"/>
          <p:cNvCxnSpPr/>
          <p:nvPr/>
        </p:nvCxnSpPr>
        <p:spPr>
          <a:xfrm rot="10800000">
            <a:off x="76200" y="3021013"/>
            <a:ext cx="685800" cy="0"/>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8382000" y="3021013"/>
            <a:ext cx="609600" cy="0"/>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3809" name="TextBox 37"/>
          <p:cNvSpPr txBox="1">
            <a:spLocks noChangeArrowheads="1"/>
          </p:cNvSpPr>
          <p:nvPr/>
        </p:nvSpPr>
        <p:spPr bwMode="auto">
          <a:xfrm>
            <a:off x="1981200" y="2452688"/>
            <a:ext cx="1524000" cy="415925"/>
          </a:xfrm>
          <a:prstGeom prst="rect">
            <a:avLst/>
          </a:prstGeom>
          <a:solidFill>
            <a:srgbClr val="FFFF00"/>
          </a:solidFill>
          <a:ln w="9525">
            <a:noFill/>
            <a:miter lim="800000"/>
            <a:headEnd/>
            <a:tailEnd/>
          </a:ln>
        </p:spPr>
        <p:txBody>
          <a:bodyPr>
            <a:spAutoFit/>
          </a:bodyPr>
          <a:lstStyle/>
          <a:p>
            <a:pPr algn="ctr"/>
            <a:r>
              <a:rPr lang="en-US" sz="1200">
                <a:solidFill>
                  <a:srgbClr val="000000"/>
                </a:solidFill>
                <a:latin typeface="Calibri" pitchFamily="34" charset="0"/>
                <a:cs typeface="Arial" charset="0"/>
              </a:rPr>
              <a:t>200 MW</a:t>
            </a:r>
          </a:p>
          <a:p>
            <a:pPr algn="ctr"/>
            <a:r>
              <a:rPr lang="en-US" sz="900">
                <a:solidFill>
                  <a:srgbClr val="000000"/>
                </a:solidFill>
                <a:latin typeface="Calibri" pitchFamily="34" charset="0"/>
                <a:cs typeface="Arial" charset="0"/>
              </a:rPr>
              <a:t>Capacity: 200 MW</a:t>
            </a:r>
          </a:p>
        </p:txBody>
      </p:sp>
      <p:sp>
        <p:nvSpPr>
          <p:cNvPr id="33810" name="TextBox 37"/>
          <p:cNvSpPr txBox="1">
            <a:spLocks noChangeArrowheads="1"/>
          </p:cNvSpPr>
          <p:nvPr/>
        </p:nvSpPr>
        <p:spPr bwMode="auto">
          <a:xfrm>
            <a:off x="5562600" y="3325813"/>
            <a:ext cx="1524000" cy="415925"/>
          </a:xfrm>
          <a:prstGeom prst="rect">
            <a:avLst/>
          </a:prstGeom>
          <a:noFill/>
          <a:ln w="9525">
            <a:noFill/>
            <a:miter lim="800000"/>
            <a:headEnd/>
            <a:tailEnd/>
          </a:ln>
        </p:spPr>
        <p:txBody>
          <a:bodyPr>
            <a:spAutoFit/>
          </a:bodyPr>
          <a:lstStyle/>
          <a:p>
            <a:pPr algn="ctr"/>
            <a:r>
              <a:rPr lang="en-US" sz="1200">
                <a:solidFill>
                  <a:srgbClr val="000000"/>
                </a:solidFill>
                <a:latin typeface="Calibri" pitchFamily="34" charset="0"/>
                <a:cs typeface="Arial" charset="0"/>
              </a:rPr>
              <a:t>100 MW</a:t>
            </a:r>
          </a:p>
          <a:p>
            <a:pPr algn="ctr"/>
            <a:r>
              <a:rPr lang="en-US" sz="900">
                <a:solidFill>
                  <a:srgbClr val="000000"/>
                </a:solidFill>
                <a:latin typeface="Calibri" pitchFamily="34" charset="0"/>
                <a:cs typeface="Arial" charset="0"/>
              </a:rPr>
              <a:t>Capacity: 200 MW</a:t>
            </a:r>
          </a:p>
        </p:txBody>
      </p:sp>
      <p:sp>
        <p:nvSpPr>
          <p:cNvPr id="33811" name="TextBox 37"/>
          <p:cNvSpPr txBox="1">
            <a:spLocks noChangeArrowheads="1"/>
          </p:cNvSpPr>
          <p:nvPr/>
        </p:nvSpPr>
        <p:spPr bwMode="auto">
          <a:xfrm>
            <a:off x="5562600" y="2452688"/>
            <a:ext cx="1524000" cy="415925"/>
          </a:xfrm>
          <a:prstGeom prst="rect">
            <a:avLst/>
          </a:prstGeom>
          <a:noFill/>
          <a:ln w="9525">
            <a:noFill/>
            <a:miter lim="800000"/>
            <a:headEnd/>
            <a:tailEnd/>
          </a:ln>
        </p:spPr>
        <p:txBody>
          <a:bodyPr>
            <a:spAutoFit/>
          </a:bodyPr>
          <a:lstStyle/>
          <a:p>
            <a:pPr algn="ctr"/>
            <a:r>
              <a:rPr lang="en-US" sz="1200">
                <a:solidFill>
                  <a:srgbClr val="000000"/>
                </a:solidFill>
                <a:latin typeface="Calibri" pitchFamily="34" charset="0"/>
                <a:cs typeface="Arial" charset="0"/>
              </a:rPr>
              <a:t>100 MW</a:t>
            </a:r>
          </a:p>
          <a:p>
            <a:pPr algn="ctr"/>
            <a:r>
              <a:rPr lang="en-US" sz="900">
                <a:solidFill>
                  <a:srgbClr val="000000"/>
                </a:solidFill>
                <a:latin typeface="Calibri" pitchFamily="34" charset="0"/>
                <a:cs typeface="Arial" charset="0"/>
              </a:rPr>
              <a:t>Capacity: 200 MW</a:t>
            </a:r>
          </a:p>
        </p:txBody>
      </p:sp>
      <p:pic>
        <p:nvPicPr>
          <p:cNvPr id="33812" name="Picture 27" descr="4.png"/>
          <p:cNvPicPr>
            <a:picLocks noChangeAspect="1"/>
          </p:cNvPicPr>
          <p:nvPr/>
        </p:nvPicPr>
        <p:blipFill>
          <a:blip r:embed="rId5"/>
          <a:srcRect l="44946"/>
          <a:stretch>
            <a:fillRect/>
          </a:stretch>
        </p:blipFill>
        <p:spPr bwMode="auto">
          <a:xfrm>
            <a:off x="4419600" y="3225800"/>
            <a:ext cx="1219200" cy="1081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algn="r" eaLnBrk="1" hangingPunct="1"/>
            <a:r>
              <a:rPr lang="en-US" smtClean="0">
                <a:latin typeface="Arial" charset="0"/>
                <a:cs typeface="Arial" charset="0"/>
              </a:rPr>
              <a:t>Loss of Line: Storage Engages</a:t>
            </a:r>
          </a:p>
        </p:txBody>
      </p:sp>
      <p:sp>
        <p:nvSpPr>
          <p:cNvPr id="35842" name="Date Placeholder 2"/>
          <p:cNvSpPr>
            <a:spLocks noGrp="1"/>
          </p:cNvSpPr>
          <p:nvPr>
            <p:ph type="dt" sz="quarter" idx="1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FFFFFF"/>
                </a:solidFill>
                <a:latin typeface="Arial" charset="0"/>
                <a:cs typeface="Arial" charset="0"/>
              </a:rPr>
              <a:t>4/4/2011</a:t>
            </a:r>
          </a:p>
        </p:txBody>
      </p:sp>
      <p:sp>
        <p:nvSpPr>
          <p:cNvPr id="35843" name="Slide Number Placeholder 4"/>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A5840D-DDFC-4947-A4AB-0C8CB805C6E7}" type="slidenum">
              <a:rPr lang="en-US" smtClean="0">
                <a:solidFill>
                  <a:srgbClr val="FFFFFF"/>
                </a:solidFill>
                <a:latin typeface="Arial" charset="0"/>
                <a:cs typeface="Arial" charset="0"/>
              </a:rPr>
              <a:pPr fontAlgn="base">
                <a:spcBef>
                  <a:spcPct val="0"/>
                </a:spcBef>
                <a:spcAft>
                  <a:spcPct val="0"/>
                </a:spcAft>
              </a:pPr>
              <a:t>14</a:t>
            </a:fld>
            <a:endParaRPr lang="en-US" smtClean="0">
              <a:solidFill>
                <a:srgbClr val="FFFFFF"/>
              </a:solidFill>
              <a:latin typeface="Arial" charset="0"/>
              <a:cs typeface="Arial" charset="0"/>
            </a:endParaRPr>
          </a:p>
        </p:txBody>
      </p:sp>
      <p:sp>
        <p:nvSpPr>
          <p:cNvPr id="35844" name="TextBox 19"/>
          <p:cNvSpPr txBox="1">
            <a:spLocks noChangeArrowheads="1"/>
          </p:cNvSpPr>
          <p:nvPr/>
        </p:nvSpPr>
        <p:spPr bwMode="auto">
          <a:xfrm>
            <a:off x="990600" y="5257800"/>
            <a:ext cx="6781800" cy="646113"/>
          </a:xfrm>
          <a:prstGeom prst="rect">
            <a:avLst/>
          </a:prstGeom>
          <a:noFill/>
          <a:ln w="9525">
            <a:noFill/>
            <a:miter lim="800000"/>
            <a:headEnd/>
            <a:tailEnd/>
          </a:ln>
        </p:spPr>
        <p:txBody>
          <a:bodyPr>
            <a:spAutoFit/>
          </a:bodyPr>
          <a:lstStyle/>
          <a:p>
            <a:pPr algn="ctr"/>
            <a:r>
              <a:rPr lang="en-US">
                <a:solidFill>
                  <a:srgbClr val="6F6E73"/>
                </a:solidFill>
                <a:latin typeface="Calibri" pitchFamily="34" charset="0"/>
                <a:cs typeface="Arial" charset="0"/>
              </a:rPr>
              <a:t>The supply flowing on interrupted transmission line now comes from storage.  Storage runs until system stabilizes.</a:t>
            </a:r>
          </a:p>
        </p:txBody>
      </p:sp>
      <p:pic>
        <p:nvPicPr>
          <p:cNvPr id="35845" name="Picture 23" descr="1.png"/>
          <p:cNvPicPr>
            <a:picLocks noChangeAspect="1"/>
          </p:cNvPicPr>
          <p:nvPr/>
        </p:nvPicPr>
        <p:blipFill>
          <a:blip r:embed="rId3"/>
          <a:srcRect/>
          <a:stretch>
            <a:fillRect/>
          </a:stretch>
        </p:blipFill>
        <p:spPr bwMode="auto">
          <a:xfrm>
            <a:off x="3733800" y="1447800"/>
            <a:ext cx="1600200" cy="2606675"/>
          </a:xfrm>
          <a:prstGeom prst="rect">
            <a:avLst/>
          </a:prstGeom>
          <a:noFill/>
          <a:ln w="9525">
            <a:noFill/>
            <a:miter lim="800000"/>
            <a:headEnd/>
            <a:tailEnd/>
          </a:ln>
        </p:spPr>
      </p:pic>
      <p:pic>
        <p:nvPicPr>
          <p:cNvPr id="35846" name="Picture 25" descr="2.png"/>
          <p:cNvPicPr>
            <a:picLocks noChangeAspect="1"/>
          </p:cNvPicPr>
          <p:nvPr/>
        </p:nvPicPr>
        <p:blipFill>
          <a:blip r:embed="rId4"/>
          <a:srcRect/>
          <a:stretch>
            <a:fillRect/>
          </a:stretch>
        </p:blipFill>
        <p:spPr bwMode="auto">
          <a:xfrm>
            <a:off x="533400" y="2293938"/>
            <a:ext cx="1447800" cy="1584325"/>
          </a:xfrm>
          <a:prstGeom prst="rect">
            <a:avLst/>
          </a:prstGeom>
          <a:noFill/>
          <a:ln w="9525">
            <a:noFill/>
            <a:miter lim="800000"/>
            <a:headEnd/>
            <a:tailEnd/>
          </a:ln>
        </p:spPr>
      </p:pic>
      <p:pic>
        <p:nvPicPr>
          <p:cNvPr id="35847" name="Picture 26" descr="2.png"/>
          <p:cNvPicPr>
            <a:picLocks noChangeAspect="1"/>
          </p:cNvPicPr>
          <p:nvPr/>
        </p:nvPicPr>
        <p:blipFill>
          <a:blip r:embed="rId4"/>
          <a:srcRect/>
          <a:stretch>
            <a:fillRect/>
          </a:stretch>
        </p:blipFill>
        <p:spPr bwMode="auto">
          <a:xfrm>
            <a:off x="7086600" y="2293938"/>
            <a:ext cx="1447800" cy="1584325"/>
          </a:xfrm>
          <a:prstGeom prst="rect">
            <a:avLst/>
          </a:prstGeom>
          <a:noFill/>
          <a:ln w="9525">
            <a:noFill/>
            <a:miter lim="800000"/>
            <a:headEnd/>
            <a:tailEnd/>
          </a:ln>
        </p:spPr>
      </p:pic>
      <p:cxnSp>
        <p:nvCxnSpPr>
          <p:cNvPr id="28" name="Straight Arrow Connector 27"/>
          <p:cNvCxnSpPr/>
          <p:nvPr/>
        </p:nvCxnSpPr>
        <p:spPr>
          <a:xfrm>
            <a:off x="1981200" y="2859088"/>
            <a:ext cx="1524000" cy="1587"/>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5562600" y="2859088"/>
            <a:ext cx="1524000" cy="1587"/>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5562600" y="3328988"/>
            <a:ext cx="1524000" cy="1587"/>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5851" name="TextBox 37"/>
          <p:cNvSpPr txBox="1">
            <a:spLocks noChangeArrowheads="1"/>
          </p:cNvSpPr>
          <p:nvPr/>
        </p:nvSpPr>
        <p:spPr bwMode="auto">
          <a:xfrm>
            <a:off x="3733800" y="4316413"/>
            <a:ext cx="1524000" cy="646112"/>
          </a:xfrm>
          <a:prstGeom prst="rect">
            <a:avLst/>
          </a:prstGeom>
          <a:noFill/>
          <a:ln w="9525">
            <a:noFill/>
            <a:miter lim="800000"/>
            <a:headEnd/>
            <a:tailEnd/>
          </a:ln>
        </p:spPr>
        <p:txBody>
          <a:bodyPr>
            <a:spAutoFit/>
          </a:bodyPr>
          <a:lstStyle/>
          <a:p>
            <a:pPr algn="ctr"/>
            <a:r>
              <a:rPr lang="en-US" b="1">
                <a:solidFill>
                  <a:srgbClr val="604A7B"/>
                </a:solidFill>
                <a:latin typeface="Calibri" pitchFamily="34" charset="0"/>
                <a:cs typeface="Arial" charset="0"/>
              </a:rPr>
              <a:t>Load Center: 400 MW</a:t>
            </a:r>
          </a:p>
        </p:txBody>
      </p:sp>
      <p:sp>
        <p:nvSpPr>
          <p:cNvPr id="35852" name="TextBox 38"/>
          <p:cNvSpPr txBox="1">
            <a:spLocks noChangeArrowheads="1"/>
          </p:cNvSpPr>
          <p:nvPr/>
        </p:nvSpPr>
        <p:spPr bwMode="auto">
          <a:xfrm>
            <a:off x="7010400" y="4011613"/>
            <a:ext cx="1524000" cy="369887"/>
          </a:xfrm>
          <a:prstGeom prst="rect">
            <a:avLst/>
          </a:prstGeom>
          <a:noFill/>
          <a:ln w="9525">
            <a:noFill/>
            <a:miter lim="800000"/>
            <a:headEnd/>
            <a:tailEnd/>
          </a:ln>
        </p:spPr>
        <p:txBody>
          <a:bodyPr>
            <a:spAutoFit/>
          </a:bodyPr>
          <a:lstStyle/>
          <a:p>
            <a:pPr algn="ctr"/>
            <a:r>
              <a:rPr lang="en-US" b="1">
                <a:solidFill>
                  <a:srgbClr val="604A7B"/>
                </a:solidFill>
                <a:latin typeface="Calibri" pitchFamily="34" charset="0"/>
                <a:cs typeface="Arial" charset="0"/>
              </a:rPr>
              <a:t>Generator B</a:t>
            </a:r>
          </a:p>
        </p:txBody>
      </p:sp>
      <p:sp>
        <p:nvSpPr>
          <p:cNvPr id="35853" name="TextBox 39"/>
          <p:cNvSpPr txBox="1">
            <a:spLocks noChangeArrowheads="1"/>
          </p:cNvSpPr>
          <p:nvPr/>
        </p:nvSpPr>
        <p:spPr bwMode="auto">
          <a:xfrm>
            <a:off x="457200" y="4011613"/>
            <a:ext cx="1524000" cy="369887"/>
          </a:xfrm>
          <a:prstGeom prst="rect">
            <a:avLst/>
          </a:prstGeom>
          <a:noFill/>
          <a:ln w="9525">
            <a:noFill/>
            <a:miter lim="800000"/>
            <a:headEnd/>
            <a:tailEnd/>
          </a:ln>
        </p:spPr>
        <p:txBody>
          <a:bodyPr>
            <a:spAutoFit/>
          </a:bodyPr>
          <a:lstStyle/>
          <a:p>
            <a:pPr algn="ctr"/>
            <a:r>
              <a:rPr lang="en-US" b="1">
                <a:solidFill>
                  <a:srgbClr val="604A7B"/>
                </a:solidFill>
                <a:latin typeface="Calibri" pitchFamily="34" charset="0"/>
                <a:cs typeface="Arial" charset="0"/>
              </a:rPr>
              <a:t>Generator A</a:t>
            </a:r>
          </a:p>
        </p:txBody>
      </p:sp>
      <p:cxnSp>
        <p:nvCxnSpPr>
          <p:cNvPr id="41" name="Straight Arrow Connector 40"/>
          <p:cNvCxnSpPr/>
          <p:nvPr/>
        </p:nvCxnSpPr>
        <p:spPr>
          <a:xfrm rot="10800000">
            <a:off x="76200" y="3021013"/>
            <a:ext cx="685800" cy="0"/>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8382000" y="3021013"/>
            <a:ext cx="609600" cy="0"/>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5380" name="Picture 45" descr="XP_DPR3.png"/>
          <p:cNvPicPr>
            <a:picLocks noChangeAspect="1"/>
          </p:cNvPicPr>
          <p:nvPr/>
        </p:nvPicPr>
        <p:blipFill>
          <a:blip r:embed="rId5"/>
          <a:srcRect/>
          <a:stretch>
            <a:fillRect/>
          </a:stretch>
        </p:blipFill>
        <p:spPr bwMode="auto">
          <a:xfrm>
            <a:off x="2971800" y="3452813"/>
            <a:ext cx="1222375" cy="711200"/>
          </a:xfrm>
          <a:prstGeom prst="rect">
            <a:avLst/>
          </a:prstGeom>
          <a:ln>
            <a:noFill/>
          </a:ln>
          <a:effectLst>
            <a:outerShdw blurRad="292100" dist="139700" dir="2700000" algn="tl" rotWithShape="0">
              <a:srgbClr val="92D050">
                <a:alpha val="65000"/>
              </a:srgbClr>
            </a:outerShdw>
          </a:effectLst>
        </p:spPr>
      </p:pic>
      <p:sp>
        <p:nvSpPr>
          <p:cNvPr id="35857" name="TextBox 46"/>
          <p:cNvSpPr txBox="1">
            <a:spLocks noChangeArrowheads="1"/>
          </p:cNvSpPr>
          <p:nvPr/>
        </p:nvSpPr>
        <p:spPr bwMode="auto">
          <a:xfrm>
            <a:off x="2743200" y="4011613"/>
            <a:ext cx="1219200" cy="430212"/>
          </a:xfrm>
          <a:prstGeom prst="rect">
            <a:avLst/>
          </a:prstGeom>
          <a:solidFill>
            <a:srgbClr val="FFFF00"/>
          </a:solidFill>
          <a:ln w="9525">
            <a:noFill/>
            <a:miter lim="800000"/>
            <a:headEnd/>
            <a:tailEnd/>
          </a:ln>
        </p:spPr>
        <p:txBody>
          <a:bodyPr>
            <a:spAutoFit/>
          </a:bodyPr>
          <a:lstStyle/>
          <a:p>
            <a:pPr algn="ctr"/>
            <a:r>
              <a:rPr lang="en-US" sz="1200">
                <a:solidFill>
                  <a:srgbClr val="000000"/>
                </a:solidFill>
                <a:latin typeface="Calibri" pitchFamily="34" charset="0"/>
                <a:cs typeface="Arial" charset="0"/>
              </a:rPr>
              <a:t>50 MW</a:t>
            </a:r>
          </a:p>
          <a:p>
            <a:pPr algn="ctr"/>
            <a:r>
              <a:rPr lang="en-US" sz="1000">
                <a:solidFill>
                  <a:srgbClr val="000000"/>
                </a:solidFill>
                <a:latin typeface="Calibri" pitchFamily="34" charset="0"/>
                <a:cs typeface="Arial" charset="0"/>
              </a:rPr>
              <a:t>Capacity: 50 MW</a:t>
            </a:r>
          </a:p>
        </p:txBody>
      </p:sp>
      <p:sp>
        <p:nvSpPr>
          <p:cNvPr id="35858" name="TextBox 37"/>
          <p:cNvSpPr txBox="1">
            <a:spLocks noChangeArrowheads="1"/>
          </p:cNvSpPr>
          <p:nvPr/>
        </p:nvSpPr>
        <p:spPr bwMode="auto">
          <a:xfrm>
            <a:off x="5562600" y="2452688"/>
            <a:ext cx="1524000" cy="415925"/>
          </a:xfrm>
          <a:prstGeom prst="rect">
            <a:avLst/>
          </a:prstGeom>
          <a:noFill/>
          <a:ln w="9525">
            <a:noFill/>
            <a:miter lim="800000"/>
            <a:headEnd/>
            <a:tailEnd/>
          </a:ln>
        </p:spPr>
        <p:txBody>
          <a:bodyPr>
            <a:spAutoFit/>
          </a:bodyPr>
          <a:lstStyle/>
          <a:p>
            <a:pPr algn="ctr"/>
            <a:r>
              <a:rPr lang="en-US" sz="1200">
                <a:solidFill>
                  <a:srgbClr val="000000"/>
                </a:solidFill>
                <a:latin typeface="Calibri" pitchFamily="34" charset="0"/>
                <a:cs typeface="Arial" charset="0"/>
              </a:rPr>
              <a:t>100 MW</a:t>
            </a:r>
          </a:p>
          <a:p>
            <a:pPr algn="ctr"/>
            <a:r>
              <a:rPr lang="en-US" sz="900">
                <a:solidFill>
                  <a:srgbClr val="000000"/>
                </a:solidFill>
                <a:latin typeface="Calibri" pitchFamily="34" charset="0"/>
                <a:cs typeface="Arial" charset="0"/>
              </a:rPr>
              <a:t>Capacity: 200 MW</a:t>
            </a:r>
          </a:p>
        </p:txBody>
      </p:sp>
      <p:sp>
        <p:nvSpPr>
          <p:cNvPr id="35859" name="TextBox 37"/>
          <p:cNvSpPr txBox="1">
            <a:spLocks noChangeArrowheads="1"/>
          </p:cNvSpPr>
          <p:nvPr/>
        </p:nvSpPr>
        <p:spPr bwMode="auto">
          <a:xfrm>
            <a:off x="5562600" y="3325813"/>
            <a:ext cx="1524000" cy="415925"/>
          </a:xfrm>
          <a:prstGeom prst="rect">
            <a:avLst/>
          </a:prstGeom>
          <a:noFill/>
          <a:ln w="9525">
            <a:noFill/>
            <a:miter lim="800000"/>
            <a:headEnd/>
            <a:tailEnd/>
          </a:ln>
        </p:spPr>
        <p:txBody>
          <a:bodyPr>
            <a:spAutoFit/>
          </a:bodyPr>
          <a:lstStyle/>
          <a:p>
            <a:pPr algn="ctr"/>
            <a:r>
              <a:rPr lang="en-US" sz="1200">
                <a:solidFill>
                  <a:srgbClr val="000000"/>
                </a:solidFill>
                <a:latin typeface="Calibri" pitchFamily="34" charset="0"/>
                <a:cs typeface="Arial" charset="0"/>
              </a:rPr>
              <a:t>100 MW</a:t>
            </a:r>
          </a:p>
          <a:p>
            <a:pPr algn="ctr"/>
            <a:r>
              <a:rPr lang="en-US" sz="900">
                <a:solidFill>
                  <a:srgbClr val="000000"/>
                </a:solidFill>
                <a:latin typeface="Calibri" pitchFamily="34" charset="0"/>
                <a:cs typeface="Arial" charset="0"/>
              </a:rPr>
              <a:t>Capacity: 200 MW</a:t>
            </a:r>
          </a:p>
        </p:txBody>
      </p:sp>
      <p:sp>
        <p:nvSpPr>
          <p:cNvPr id="35860" name="TextBox 37"/>
          <p:cNvSpPr txBox="1">
            <a:spLocks noChangeArrowheads="1"/>
          </p:cNvSpPr>
          <p:nvPr/>
        </p:nvSpPr>
        <p:spPr bwMode="auto">
          <a:xfrm>
            <a:off x="1981200" y="2452688"/>
            <a:ext cx="1524000" cy="415925"/>
          </a:xfrm>
          <a:prstGeom prst="rect">
            <a:avLst/>
          </a:prstGeom>
          <a:solidFill>
            <a:srgbClr val="FFFF00"/>
          </a:solidFill>
          <a:ln w="9525">
            <a:noFill/>
            <a:miter lim="800000"/>
            <a:headEnd/>
            <a:tailEnd/>
          </a:ln>
        </p:spPr>
        <p:txBody>
          <a:bodyPr>
            <a:spAutoFit/>
          </a:bodyPr>
          <a:lstStyle/>
          <a:p>
            <a:pPr algn="ctr"/>
            <a:r>
              <a:rPr lang="en-US" sz="1200">
                <a:solidFill>
                  <a:srgbClr val="000000"/>
                </a:solidFill>
                <a:latin typeface="Calibri" pitchFamily="34" charset="0"/>
                <a:cs typeface="Arial" charset="0"/>
              </a:rPr>
              <a:t>150 MW</a:t>
            </a:r>
          </a:p>
          <a:p>
            <a:pPr algn="ctr"/>
            <a:r>
              <a:rPr lang="en-US" sz="900">
                <a:solidFill>
                  <a:srgbClr val="000000"/>
                </a:solidFill>
                <a:latin typeface="Calibri" pitchFamily="34" charset="0"/>
                <a:cs typeface="Arial" charset="0"/>
              </a:rPr>
              <a:t>Capacity: 200 MW</a:t>
            </a:r>
          </a:p>
        </p:txBody>
      </p:sp>
      <p:pic>
        <p:nvPicPr>
          <p:cNvPr id="35861" name="Picture 27" descr="4.png"/>
          <p:cNvPicPr>
            <a:picLocks noChangeAspect="1"/>
          </p:cNvPicPr>
          <p:nvPr/>
        </p:nvPicPr>
        <p:blipFill>
          <a:blip r:embed="rId6"/>
          <a:srcRect l="44946"/>
          <a:stretch>
            <a:fillRect/>
          </a:stretch>
        </p:blipFill>
        <p:spPr bwMode="auto">
          <a:xfrm>
            <a:off x="4419600" y="3225800"/>
            <a:ext cx="1219200" cy="1081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algn="r" eaLnBrk="1" hangingPunct="1"/>
            <a:r>
              <a:rPr lang="en-US" smtClean="0">
                <a:latin typeface="Arial" charset="0"/>
                <a:cs typeface="Arial" charset="0"/>
              </a:rPr>
              <a:t>Prepared for N-1-1 Need</a:t>
            </a:r>
          </a:p>
        </p:txBody>
      </p:sp>
      <p:sp>
        <p:nvSpPr>
          <p:cNvPr id="37890" name="Date Placeholder 2"/>
          <p:cNvSpPr>
            <a:spLocks noGrp="1"/>
          </p:cNvSpPr>
          <p:nvPr>
            <p:ph type="dt" sz="quarter" idx="1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FFFFFF"/>
                </a:solidFill>
                <a:latin typeface="Arial" charset="0"/>
                <a:cs typeface="Arial" charset="0"/>
              </a:rPr>
              <a:t>4/4/2011</a:t>
            </a:r>
          </a:p>
        </p:txBody>
      </p:sp>
      <p:sp>
        <p:nvSpPr>
          <p:cNvPr id="37891" name="Slide Number Placeholder 4"/>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EB3CBF-5AF5-4092-B89A-1F20BBBF4B63}" type="slidenum">
              <a:rPr lang="en-US" smtClean="0">
                <a:solidFill>
                  <a:srgbClr val="FFFFFF"/>
                </a:solidFill>
                <a:latin typeface="Arial" charset="0"/>
                <a:cs typeface="Arial" charset="0"/>
              </a:rPr>
              <a:pPr fontAlgn="base">
                <a:spcBef>
                  <a:spcPct val="0"/>
                </a:spcBef>
                <a:spcAft>
                  <a:spcPct val="0"/>
                </a:spcAft>
              </a:pPr>
              <a:t>15</a:t>
            </a:fld>
            <a:endParaRPr lang="en-US" smtClean="0">
              <a:solidFill>
                <a:srgbClr val="FFFFFF"/>
              </a:solidFill>
              <a:latin typeface="Arial" charset="0"/>
              <a:cs typeface="Arial" charset="0"/>
            </a:endParaRPr>
          </a:p>
        </p:txBody>
      </p:sp>
      <p:sp>
        <p:nvSpPr>
          <p:cNvPr id="37892" name="TextBox 19"/>
          <p:cNvSpPr txBox="1">
            <a:spLocks noChangeArrowheads="1"/>
          </p:cNvSpPr>
          <p:nvPr/>
        </p:nvSpPr>
        <p:spPr bwMode="auto">
          <a:xfrm>
            <a:off x="914400" y="4840288"/>
            <a:ext cx="7010400" cy="646112"/>
          </a:xfrm>
          <a:prstGeom prst="rect">
            <a:avLst/>
          </a:prstGeom>
          <a:noFill/>
          <a:ln w="9525">
            <a:noFill/>
            <a:miter lim="800000"/>
            <a:headEnd/>
            <a:tailEnd/>
          </a:ln>
        </p:spPr>
        <p:txBody>
          <a:bodyPr>
            <a:spAutoFit/>
          </a:bodyPr>
          <a:lstStyle/>
          <a:p>
            <a:pPr algn="ctr"/>
            <a:r>
              <a:rPr lang="en-US">
                <a:solidFill>
                  <a:srgbClr val="6F6E73"/>
                </a:solidFill>
                <a:latin typeface="Calibri" pitchFamily="34" charset="0"/>
                <a:cs typeface="Arial" charset="0"/>
              </a:rPr>
              <a:t>With time provided by Storage, urban generator comes online to prepare for next contingency.  Storage will need to recharge.</a:t>
            </a:r>
          </a:p>
        </p:txBody>
      </p:sp>
      <p:pic>
        <p:nvPicPr>
          <p:cNvPr id="37893" name="Picture 46" descr="1.png"/>
          <p:cNvPicPr>
            <a:picLocks noChangeAspect="1"/>
          </p:cNvPicPr>
          <p:nvPr/>
        </p:nvPicPr>
        <p:blipFill>
          <a:blip r:embed="rId3"/>
          <a:srcRect/>
          <a:stretch>
            <a:fillRect/>
          </a:stretch>
        </p:blipFill>
        <p:spPr bwMode="auto">
          <a:xfrm>
            <a:off x="3733800" y="1143000"/>
            <a:ext cx="1600200" cy="2606675"/>
          </a:xfrm>
          <a:prstGeom prst="rect">
            <a:avLst/>
          </a:prstGeom>
          <a:noFill/>
          <a:ln w="9525">
            <a:noFill/>
            <a:miter lim="800000"/>
            <a:headEnd/>
            <a:tailEnd/>
          </a:ln>
        </p:spPr>
      </p:pic>
      <p:pic>
        <p:nvPicPr>
          <p:cNvPr id="37894" name="Picture 47" descr="2.png"/>
          <p:cNvPicPr>
            <a:picLocks noChangeAspect="1"/>
          </p:cNvPicPr>
          <p:nvPr/>
        </p:nvPicPr>
        <p:blipFill>
          <a:blip r:embed="rId4"/>
          <a:srcRect/>
          <a:stretch>
            <a:fillRect/>
          </a:stretch>
        </p:blipFill>
        <p:spPr bwMode="auto">
          <a:xfrm>
            <a:off x="533400" y="1989138"/>
            <a:ext cx="1447800" cy="1584325"/>
          </a:xfrm>
          <a:prstGeom prst="rect">
            <a:avLst/>
          </a:prstGeom>
          <a:noFill/>
          <a:ln w="9525">
            <a:noFill/>
            <a:miter lim="800000"/>
            <a:headEnd/>
            <a:tailEnd/>
          </a:ln>
        </p:spPr>
      </p:pic>
      <p:pic>
        <p:nvPicPr>
          <p:cNvPr id="37895" name="Picture 48" descr="2.png"/>
          <p:cNvPicPr>
            <a:picLocks noChangeAspect="1"/>
          </p:cNvPicPr>
          <p:nvPr/>
        </p:nvPicPr>
        <p:blipFill>
          <a:blip r:embed="rId4"/>
          <a:srcRect/>
          <a:stretch>
            <a:fillRect/>
          </a:stretch>
        </p:blipFill>
        <p:spPr bwMode="auto">
          <a:xfrm>
            <a:off x="7086600" y="1989138"/>
            <a:ext cx="1447800" cy="1584325"/>
          </a:xfrm>
          <a:prstGeom prst="rect">
            <a:avLst/>
          </a:prstGeom>
          <a:noFill/>
          <a:ln w="9525">
            <a:noFill/>
            <a:miter lim="800000"/>
            <a:headEnd/>
            <a:tailEnd/>
          </a:ln>
        </p:spPr>
      </p:pic>
      <p:cxnSp>
        <p:nvCxnSpPr>
          <p:cNvPr id="27" name="Straight Arrow Connector 26"/>
          <p:cNvCxnSpPr/>
          <p:nvPr/>
        </p:nvCxnSpPr>
        <p:spPr>
          <a:xfrm>
            <a:off x="1981200" y="2554288"/>
            <a:ext cx="1524000" cy="1587"/>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5562600" y="2554288"/>
            <a:ext cx="1524000" cy="1587"/>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5562600" y="3024188"/>
            <a:ext cx="1524000" cy="1587"/>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7899" name="TextBox 52"/>
          <p:cNvSpPr txBox="1">
            <a:spLocks noChangeArrowheads="1"/>
          </p:cNvSpPr>
          <p:nvPr/>
        </p:nvSpPr>
        <p:spPr bwMode="auto">
          <a:xfrm>
            <a:off x="1981200" y="2147888"/>
            <a:ext cx="1524000" cy="415925"/>
          </a:xfrm>
          <a:prstGeom prst="rect">
            <a:avLst/>
          </a:prstGeom>
          <a:solidFill>
            <a:srgbClr val="FFFF00"/>
          </a:solidFill>
          <a:ln w="9525">
            <a:noFill/>
            <a:miter lim="800000"/>
            <a:headEnd/>
            <a:tailEnd/>
          </a:ln>
        </p:spPr>
        <p:txBody>
          <a:bodyPr>
            <a:spAutoFit/>
          </a:bodyPr>
          <a:lstStyle/>
          <a:p>
            <a:pPr algn="ctr"/>
            <a:r>
              <a:rPr lang="en-US" sz="1200">
                <a:solidFill>
                  <a:srgbClr val="000000"/>
                </a:solidFill>
                <a:latin typeface="Calibri" pitchFamily="34" charset="0"/>
                <a:cs typeface="Arial" charset="0"/>
              </a:rPr>
              <a:t>200 MW</a:t>
            </a:r>
          </a:p>
          <a:p>
            <a:pPr algn="ctr"/>
            <a:r>
              <a:rPr lang="en-US" sz="900">
                <a:solidFill>
                  <a:srgbClr val="000000"/>
                </a:solidFill>
                <a:latin typeface="Calibri" pitchFamily="34" charset="0"/>
                <a:cs typeface="Arial" charset="0"/>
              </a:rPr>
              <a:t>Capacity: 200 MW</a:t>
            </a:r>
          </a:p>
        </p:txBody>
      </p:sp>
      <p:sp>
        <p:nvSpPr>
          <p:cNvPr id="37900" name="TextBox 32"/>
          <p:cNvSpPr txBox="1">
            <a:spLocks noChangeArrowheads="1"/>
          </p:cNvSpPr>
          <p:nvPr/>
        </p:nvSpPr>
        <p:spPr bwMode="auto">
          <a:xfrm>
            <a:off x="2590800" y="1295400"/>
            <a:ext cx="1524000" cy="646113"/>
          </a:xfrm>
          <a:prstGeom prst="rect">
            <a:avLst/>
          </a:prstGeom>
          <a:noFill/>
          <a:ln w="9525">
            <a:noFill/>
            <a:miter lim="800000"/>
            <a:headEnd/>
            <a:tailEnd/>
          </a:ln>
        </p:spPr>
        <p:txBody>
          <a:bodyPr>
            <a:spAutoFit/>
          </a:bodyPr>
          <a:lstStyle/>
          <a:p>
            <a:pPr algn="ctr"/>
            <a:r>
              <a:rPr lang="en-US" b="1">
                <a:solidFill>
                  <a:srgbClr val="604A7B"/>
                </a:solidFill>
                <a:latin typeface="Calibri" pitchFamily="34" charset="0"/>
                <a:cs typeface="Arial" charset="0"/>
              </a:rPr>
              <a:t>Load Center: 450 MW</a:t>
            </a:r>
          </a:p>
        </p:txBody>
      </p:sp>
      <p:sp>
        <p:nvSpPr>
          <p:cNvPr id="37901" name="TextBox 33"/>
          <p:cNvSpPr txBox="1">
            <a:spLocks noChangeArrowheads="1"/>
          </p:cNvSpPr>
          <p:nvPr/>
        </p:nvSpPr>
        <p:spPr bwMode="auto">
          <a:xfrm>
            <a:off x="7010400" y="3706813"/>
            <a:ext cx="1524000" cy="369887"/>
          </a:xfrm>
          <a:prstGeom prst="rect">
            <a:avLst/>
          </a:prstGeom>
          <a:noFill/>
          <a:ln w="9525">
            <a:noFill/>
            <a:miter lim="800000"/>
            <a:headEnd/>
            <a:tailEnd/>
          </a:ln>
        </p:spPr>
        <p:txBody>
          <a:bodyPr>
            <a:spAutoFit/>
          </a:bodyPr>
          <a:lstStyle/>
          <a:p>
            <a:pPr algn="ctr"/>
            <a:r>
              <a:rPr lang="en-US" b="1">
                <a:solidFill>
                  <a:srgbClr val="604A7B"/>
                </a:solidFill>
                <a:latin typeface="Calibri" pitchFamily="34" charset="0"/>
                <a:cs typeface="Arial" charset="0"/>
              </a:rPr>
              <a:t>Generator B</a:t>
            </a:r>
          </a:p>
        </p:txBody>
      </p:sp>
      <p:sp>
        <p:nvSpPr>
          <p:cNvPr id="37902" name="TextBox 34"/>
          <p:cNvSpPr txBox="1">
            <a:spLocks noChangeArrowheads="1"/>
          </p:cNvSpPr>
          <p:nvPr/>
        </p:nvSpPr>
        <p:spPr bwMode="auto">
          <a:xfrm>
            <a:off x="457200" y="3706813"/>
            <a:ext cx="1524000" cy="369887"/>
          </a:xfrm>
          <a:prstGeom prst="rect">
            <a:avLst/>
          </a:prstGeom>
          <a:noFill/>
          <a:ln w="9525">
            <a:noFill/>
            <a:miter lim="800000"/>
            <a:headEnd/>
            <a:tailEnd/>
          </a:ln>
        </p:spPr>
        <p:txBody>
          <a:bodyPr>
            <a:spAutoFit/>
          </a:bodyPr>
          <a:lstStyle/>
          <a:p>
            <a:pPr algn="ctr"/>
            <a:r>
              <a:rPr lang="en-US" b="1">
                <a:solidFill>
                  <a:srgbClr val="604A7B"/>
                </a:solidFill>
                <a:latin typeface="Calibri" pitchFamily="34" charset="0"/>
                <a:cs typeface="Arial" charset="0"/>
              </a:rPr>
              <a:t>Generator A</a:t>
            </a:r>
          </a:p>
        </p:txBody>
      </p:sp>
      <p:cxnSp>
        <p:nvCxnSpPr>
          <p:cNvPr id="36" name="Straight Arrow Connector 35"/>
          <p:cNvCxnSpPr/>
          <p:nvPr/>
        </p:nvCxnSpPr>
        <p:spPr>
          <a:xfrm rot="10800000">
            <a:off x="76200" y="2690813"/>
            <a:ext cx="685800" cy="0"/>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8382000" y="2690813"/>
            <a:ext cx="609600" cy="0"/>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37905" name="Picture 60" descr="XP_DPR3.png"/>
          <p:cNvPicPr>
            <a:picLocks noChangeAspect="1"/>
          </p:cNvPicPr>
          <p:nvPr/>
        </p:nvPicPr>
        <p:blipFill>
          <a:blip r:embed="rId5"/>
          <a:srcRect/>
          <a:stretch>
            <a:fillRect/>
          </a:stretch>
        </p:blipFill>
        <p:spPr bwMode="auto">
          <a:xfrm>
            <a:off x="2971800" y="3148013"/>
            <a:ext cx="1222375" cy="711200"/>
          </a:xfrm>
          <a:prstGeom prst="rect">
            <a:avLst/>
          </a:prstGeom>
          <a:noFill/>
          <a:ln w="9525">
            <a:noFill/>
            <a:miter lim="800000"/>
            <a:headEnd/>
            <a:tailEnd/>
          </a:ln>
        </p:spPr>
      </p:pic>
      <p:pic>
        <p:nvPicPr>
          <p:cNvPr id="37906" name="Picture 61" descr="4.png"/>
          <p:cNvPicPr>
            <a:picLocks noChangeAspect="1"/>
          </p:cNvPicPr>
          <p:nvPr/>
        </p:nvPicPr>
        <p:blipFill>
          <a:blip r:embed="rId6"/>
          <a:srcRect/>
          <a:stretch>
            <a:fillRect/>
          </a:stretch>
        </p:blipFill>
        <p:spPr bwMode="auto">
          <a:xfrm>
            <a:off x="3946525" y="2930525"/>
            <a:ext cx="2214563" cy="1081088"/>
          </a:xfrm>
          <a:prstGeom prst="rect">
            <a:avLst/>
          </a:prstGeom>
          <a:noFill/>
          <a:ln w="9525">
            <a:noFill/>
            <a:miter lim="800000"/>
            <a:headEnd/>
            <a:tailEnd/>
          </a:ln>
        </p:spPr>
      </p:pic>
      <p:sp>
        <p:nvSpPr>
          <p:cNvPr id="37907" name="TextBox 46"/>
          <p:cNvSpPr txBox="1">
            <a:spLocks noChangeArrowheads="1"/>
          </p:cNvSpPr>
          <p:nvPr/>
        </p:nvSpPr>
        <p:spPr bwMode="auto">
          <a:xfrm>
            <a:off x="2438400" y="3706813"/>
            <a:ext cx="1524000" cy="461962"/>
          </a:xfrm>
          <a:prstGeom prst="rect">
            <a:avLst/>
          </a:prstGeom>
          <a:noFill/>
          <a:ln w="9525">
            <a:noFill/>
            <a:miter lim="800000"/>
            <a:headEnd/>
            <a:tailEnd/>
          </a:ln>
        </p:spPr>
        <p:txBody>
          <a:bodyPr>
            <a:spAutoFit/>
          </a:bodyPr>
          <a:lstStyle/>
          <a:p>
            <a:pPr algn="ctr"/>
            <a:r>
              <a:rPr lang="en-US" sz="1200">
                <a:solidFill>
                  <a:srgbClr val="000000"/>
                </a:solidFill>
                <a:latin typeface="Calibri" pitchFamily="34" charset="0"/>
                <a:cs typeface="Arial" charset="0"/>
              </a:rPr>
              <a:t>Off-line</a:t>
            </a:r>
          </a:p>
          <a:p>
            <a:pPr algn="ctr"/>
            <a:r>
              <a:rPr lang="en-US" sz="1200">
                <a:solidFill>
                  <a:srgbClr val="000000"/>
                </a:solidFill>
                <a:latin typeface="Calibri" pitchFamily="34" charset="0"/>
                <a:cs typeface="Arial" charset="0"/>
              </a:rPr>
              <a:t>Capacity: 50 MW</a:t>
            </a:r>
          </a:p>
        </p:txBody>
      </p:sp>
      <p:sp>
        <p:nvSpPr>
          <p:cNvPr id="37908" name="TextBox 52"/>
          <p:cNvSpPr txBox="1">
            <a:spLocks noChangeArrowheads="1"/>
          </p:cNvSpPr>
          <p:nvPr/>
        </p:nvSpPr>
        <p:spPr bwMode="auto">
          <a:xfrm>
            <a:off x="5562600" y="3021013"/>
            <a:ext cx="1524000" cy="415925"/>
          </a:xfrm>
          <a:prstGeom prst="rect">
            <a:avLst/>
          </a:prstGeom>
          <a:noFill/>
          <a:ln w="9525">
            <a:noFill/>
            <a:miter lim="800000"/>
            <a:headEnd/>
            <a:tailEnd/>
          </a:ln>
        </p:spPr>
        <p:txBody>
          <a:bodyPr>
            <a:spAutoFit/>
          </a:bodyPr>
          <a:lstStyle/>
          <a:p>
            <a:pPr algn="ctr"/>
            <a:r>
              <a:rPr lang="en-US" sz="1200">
                <a:solidFill>
                  <a:srgbClr val="000000"/>
                </a:solidFill>
                <a:latin typeface="Calibri" pitchFamily="34" charset="0"/>
                <a:cs typeface="Arial" charset="0"/>
              </a:rPr>
              <a:t>113 MW</a:t>
            </a:r>
          </a:p>
          <a:p>
            <a:pPr algn="ctr"/>
            <a:r>
              <a:rPr lang="en-US" sz="900">
                <a:solidFill>
                  <a:srgbClr val="000000"/>
                </a:solidFill>
                <a:latin typeface="Calibri" pitchFamily="34" charset="0"/>
                <a:cs typeface="Arial" charset="0"/>
              </a:rPr>
              <a:t>Capacity: 200 MW</a:t>
            </a:r>
          </a:p>
        </p:txBody>
      </p:sp>
      <p:sp>
        <p:nvSpPr>
          <p:cNvPr id="37909" name="TextBox 52"/>
          <p:cNvSpPr txBox="1">
            <a:spLocks noChangeArrowheads="1"/>
          </p:cNvSpPr>
          <p:nvPr/>
        </p:nvSpPr>
        <p:spPr bwMode="auto">
          <a:xfrm>
            <a:off x="5562600" y="2147888"/>
            <a:ext cx="1524000" cy="415925"/>
          </a:xfrm>
          <a:prstGeom prst="rect">
            <a:avLst/>
          </a:prstGeom>
          <a:noFill/>
          <a:ln w="9525">
            <a:noFill/>
            <a:miter lim="800000"/>
            <a:headEnd/>
            <a:tailEnd/>
          </a:ln>
        </p:spPr>
        <p:txBody>
          <a:bodyPr>
            <a:spAutoFit/>
          </a:bodyPr>
          <a:lstStyle/>
          <a:p>
            <a:pPr algn="ctr"/>
            <a:r>
              <a:rPr lang="en-US" sz="1200">
                <a:solidFill>
                  <a:srgbClr val="000000"/>
                </a:solidFill>
                <a:latin typeface="Calibri" pitchFamily="34" charset="0"/>
                <a:cs typeface="Arial" charset="0"/>
              </a:rPr>
              <a:t>113 MW</a:t>
            </a:r>
          </a:p>
          <a:p>
            <a:pPr algn="ctr"/>
            <a:r>
              <a:rPr lang="en-US" sz="900">
                <a:solidFill>
                  <a:srgbClr val="000000"/>
                </a:solidFill>
                <a:latin typeface="Calibri" pitchFamily="34" charset="0"/>
                <a:cs typeface="Arial" charset="0"/>
              </a:rPr>
              <a:t>Capacity: 200 MW</a:t>
            </a:r>
          </a:p>
        </p:txBody>
      </p:sp>
      <p:sp>
        <p:nvSpPr>
          <p:cNvPr id="37910" name="TextBox 44"/>
          <p:cNvSpPr txBox="1">
            <a:spLocks noChangeArrowheads="1"/>
          </p:cNvSpPr>
          <p:nvPr/>
        </p:nvSpPr>
        <p:spPr bwMode="auto">
          <a:xfrm>
            <a:off x="3798888" y="4054475"/>
            <a:ext cx="1470025" cy="554038"/>
          </a:xfrm>
          <a:prstGeom prst="rect">
            <a:avLst/>
          </a:prstGeom>
          <a:solidFill>
            <a:srgbClr val="FFFF00"/>
          </a:solidFill>
          <a:ln w="9525">
            <a:noFill/>
            <a:miter lim="800000"/>
            <a:headEnd/>
            <a:tailEnd/>
          </a:ln>
        </p:spPr>
        <p:txBody>
          <a:bodyPr>
            <a:spAutoFit/>
          </a:bodyPr>
          <a:lstStyle/>
          <a:p>
            <a:pPr algn="ctr"/>
            <a:r>
              <a:rPr lang="en-US" b="1">
                <a:solidFill>
                  <a:srgbClr val="604A7B"/>
                </a:solidFill>
                <a:latin typeface="Calibri" pitchFamily="34" charset="0"/>
                <a:cs typeface="Arial" charset="0"/>
              </a:rPr>
              <a:t>Generator C</a:t>
            </a:r>
          </a:p>
          <a:p>
            <a:pPr algn="ctr"/>
            <a:r>
              <a:rPr lang="en-US" sz="1200">
                <a:solidFill>
                  <a:srgbClr val="000000"/>
                </a:solidFill>
                <a:latin typeface="Calibri" pitchFamily="34" charset="0"/>
                <a:cs typeface="Arial" charset="0"/>
              </a:rPr>
              <a:t>50 MW</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algn="r" eaLnBrk="1" hangingPunct="1"/>
            <a:r>
              <a:rPr lang="en-US" smtClean="0">
                <a:latin typeface="Arial" charset="0"/>
                <a:cs typeface="Arial" charset="0"/>
              </a:rPr>
              <a:t>BAU Transmission: Load Growth</a:t>
            </a:r>
          </a:p>
        </p:txBody>
      </p:sp>
      <p:sp>
        <p:nvSpPr>
          <p:cNvPr id="39938" name="Date Placeholder 2"/>
          <p:cNvSpPr>
            <a:spLocks noGrp="1"/>
          </p:cNvSpPr>
          <p:nvPr>
            <p:ph type="dt" sz="quarter" idx="1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FFFFFF"/>
                </a:solidFill>
                <a:latin typeface="Arial" charset="0"/>
                <a:cs typeface="Arial" charset="0"/>
              </a:rPr>
              <a:t>4/4/2011</a:t>
            </a:r>
          </a:p>
        </p:txBody>
      </p:sp>
      <p:sp>
        <p:nvSpPr>
          <p:cNvPr id="39939" name="Slide Number Placeholder 4"/>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B5C2B1-477A-4827-9113-136536A434B7}" type="slidenum">
              <a:rPr lang="en-US" smtClean="0">
                <a:solidFill>
                  <a:srgbClr val="FFFFFF"/>
                </a:solidFill>
                <a:latin typeface="Arial" charset="0"/>
                <a:cs typeface="Arial" charset="0"/>
              </a:rPr>
              <a:pPr fontAlgn="base">
                <a:spcBef>
                  <a:spcPct val="0"/>
                </a:spcBef>
                <a:spcAft>
                  <a:spcPct val="0"/>
                </a:spcAft>
              </a:pPr>
              <a:t>16</a:t>
            </a:fld>
            <a:endParaRPr lang="en-US" smtClean="0">
              <a:solidFill>
                <a:srgbClr val="FFFFFF"/>
              </a:solidFill>
              <a:latin typeface="Arial" charset="0"/>
              <a:cs typeface="Arial" charset="0"/>
            </a:endParaRPr>
          </a:p>
        </p:txBody>
      </p:sp>
      <p:sp>
        <p:nvSpPr>
          <p:cNvPr id="39940" name="TextBox 25"/>
          <p:cNvSpPr txBox="1">
            <a:spLocks noChangeArrowheads="1"/>
          </p:cNvSpPr>
          <p:nvPr/>
        </p:nvSpPr>
        <p:spPr bwMode="auto">
          <a:xfrm>
            <a:off x="7623175" y="1258888"/>
            <a:ext cx="184150" cy="455612"/>
          </a:xfrm>
          <a:prstGeom prst="rect">
            <a:avLst/>
          </a:prstGeom>
          <a:noFill/>
          <a:ln w="9525">
            <a:noFill/>
            <a:miter lim="800000"/>
            <a:headEnd/>
            <a:tailEnd/>
          </a:ln>
        </p:spPr>
        <p:txBody>
          <a:bodyPr wrap="none">
            <a:spAutoFit/>
          </a:bodyPr>
          <a:lstStyle/>
          <a:p>
            <a:endParaRPr lang="en-US">
              <a:solidFill>
                <a:srgbClr val="000000"/>
              </a:solidFill>
              <a:latin typeface="Calibri" pitchFamily="34" charset="0"/>
              <a:cs typeface="Arial" charset="0"/>
            </a:endParaRPr>
          </a:p>
        </p:txBody>
      </p:sp>
      <p:pic>
        <p:nvPicPr>
          <p:cNvPr id="39941" name="Picture 26" descr="1.png"/>
          <p:cNvPicPr>
            <a:picLocks noChangeAspect="1"/>
          </p:cNvPicPr>
          <p:nvPr/>
        </p:nvPicPr>
        <p:blipFill>
          <a:blip r:embed="rId3"/>
          <a:srcRect/>
          <a:stretch>
            <a:fillRect/>
          </a:stretch>
        </p:blipFill>
        <p:spPr bwMode="auto">
          <a:xfrm>
            <a:off x="3733800" y="1438275"/>
            <a:ext cx="1600200" cy="2606675"/>
          </a:xfrm>
          <a:prstGeom prst="rect">
            <a:avLst/>
          </a:prstGeom>
          <a:noFill/>
          <a:ln w="9525">
            <a:noFill/>
            <a:miter lim="800000"/>
            <a:headEnd/>
            <a:tailEnd/>
          </a:ln>
        </p:spPr>
      </p:pic>
      <p:pic>
        <p:nvPicPr>
          <p:cNvPr id="39942" name="Picture 29" descr="2.png"/>
          <p:cNvPicPr>
            <a:picLocks noChangeAspect="1"/>
          </p:cNvPicPr>
          <p:nvPr/>
        </p:nvPicPr>
        <p:blipFill>
          <a:blip r:embed="rId4"/>
          <a:srcRect/>
          <a:stretch>
            <a:fillRect/>
          </a:stretch>
        </p:blipFill>
        <p:spPr bwMode="auto">
          <a:xfrm>
            <a:off x="533400" y="2284413"/>
            <a:ext cx="1447800" cy="1584325"/>
          </a:xfrm>
          <a:prstGeom prst="rect">
            <a:avLst/>
          </a:prstGeom>
          <a:noFill/>
          <a:ln w="9525">
            <a:noFill/>
            <a:miter lim="800000"/>
            <a:headEnd/>
            <a:tailEnd/>
          </a:ln>
        </p:spPr>
      </p:pic>
      <p:pic>
        <p:nvPicPr>
          <p:cNvPr id="39943" name="Picture 31" descr="2.png"/>
          <p:cNvPicPr>
            <a:picLocks noChangeAspect="1"/>
          </p:cNvPicPr>
          <p:nvPr/>
        </p:nvPicPr>
        <p:blipFill>
          <a:blip r:embed="rId4"/>
          <a:srcRect/>
          <a:stretch>
            <a:fillRect/>
          </a:stretch>
        </p:blipFill>
        <p:spPr bwMode="auto">
          <a:xfrm>
            <a:off x="7086600" y="2284413"/>
            <a:ext cx="1447800" cy="1584325"/>
          </a:xfrm>
          <a:prstGeom prst="rect">
            <a:avLst/>
          </a:prstGeom>
          <a:noFill/>
          <a:ln w="9525">
            <a:noFill/>
            <a:miter lim="800000"/>
            <a:headEnd/>
            <a:tailEnd/>
          </a:ln>
        </p:spPr>
      </p:pic>
      <p:cxnSp>
        <p:nvCxnSpPr>
          <p:cNvPr id="33" name="Straight Arrow Connector 32"/>
          <p:cNvCxnSpPr/>
          <p:nvPr/>
        </p:nvCxnSpPr>
        <p:spPr>
          <a:xfrm>
            <a:off x="1981200" y="2849563"/>
            <a:ext cx="1524000" cy="1587"/>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1981200" y="3319463"/>
            <a:ext cx="1524000" cy="1587"/>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5562600" y="2849563"/>
            <a:ext cx="1524000" cy="15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5562600" y="3319463"/>
            <a:ext cx="1524000" cy="15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9948" name="TextBox 37"/>
          <p:cNvSpPr txBox="1">
            <a:spLocks noChangeArrowheads="1"/>
          </p:cNvSpPr>
          <p:nvPr/>
        </p:nvSpPr>
        <p:spPr bwMode="auto">
          <a:xfrm>
            <a:off x="1981200" y="3316288"/>
            <a:ext cx="1524000" cy="415925"/>
          </a:xfrm>
          <a:prstGeom prst="rect">
            <a:avLst/>
          </a:prstGeom>
          <a:noFill/>
          <a:ln w="9525">
            <a:noFill/>
            <a:miter lim="800000"/>
            <a:headEnd/>
            <a:tailEnd/>
          </a:ln>
        </p:spPr>
        <p:txBody>
          <a:bodyPr>
            <a:spAutoFit/>
          </a:bodyPr>
          <a:lstStyle/>
          <a:p>
            <a:pPr algn="ctr"/>
            <a:r>
              <a:rPr lang="en-US" sz="1200">
                <a:solidFill>
                  <a:srgbClr val="000000"/>
                </a:solidFill>
                <a:latin typeface="Calibri" pitchFamily="34" charset="0"/>
                <a:cs typeface="Arial" charset="0"/>
              </a:rPr>
              <a:t>83 MW</a:t>
            </a:r>
          </a:p>
          <a:p>
            <a:pPr algn="ctr"/>
            <a:r>
              <a:rPr lang="en-US" sz="900">
                <a:solidFill>
                  <a:srgbClr val="000000"/>
                </a:solidFill>
                <a:latin typeface="Calibri" pitchFamily="34" charset="0"/>
                <a:cs typeface="Arial" charset="0"/>
              </a:rPr>
              <a:t>Capacity: 200 MW</a:t>
            </a:r>
          </a:p>
        </p:txBody>
      </p:sp>
      <p:sp>
        <p:nvSpPr>
          <p:cNvPr id="39949" name="TextBox 39"/>
          <p:cNvSpPr txBox="1">
            <a:spLocks noChangeArrowheads="1"/>
          </p:cNvSpPr>
          <p:nvPr/>
        </p:nvSpPr>
        <p:spPr bwMode="auto">
          <a:xfrm>
            <a:off x="5562600" y="3316288"/>
            <a:ext cx="1524000" cy="415925"/>
          </a:xfrm>
          <a:prstGeom prst="rect">
            <a:avLst/>
          </a:prstGeom>
          <a:noFill/>
          <a:ln w="9525">
            <a:noFill/>
            <a:miter lim="800000"/>
            <a:headEnd/>
            <a:tailEnd/>
          </a:ln>
        </p:spPr>
        <p:txBody>
          <a:bodyPr>
            <a:spAutoFit/>
          </a:bodyPr>
          <a:lstStyle/>
          <a:p>
            <a:pPr algn="ctr"/>
            <a:r>
              <a:rPr lang="en-US" sz="1200">
                <a:solidFill>
                  <a:srgbClr val="000000"/>
                </a:solidFill>
                <a:latin typeface="Calibri" pitchFamily="34" charset="0"/>
                <a:cs typeface="Arial" charset="0"/>
              </a:rPr>
              <a:t>125 MW</a:t>
            </a:r>
          </a:p>
          <a:p>
            <a:pPr algn="ctr"/>
            <a:r>
              <a:rPr lang="en-US" sz="900">
                <a:solidFill>
                  <a:srgbClr val="000000"/>
                </a:solidFill>
                <a:latin typeface="Calibri" pitchFamily="34" charset="0"/>
                <a:cs typeface="Arial" charset="0"/>
              </a:rPr>
              <a:t>Capacity: 300 MW</a:t>
            </a:r>
          </a:p>
        </p:txBody>
      </p:sp>
      <p:sp>
        <p:nvSpPr>
          <p:cNvPr id="39950" name="TextBox 43"/>
          <p:cNvSpPr txBox="1">
            <a:spLocks noChangeArrowheads="1"/>
          </p:cNvSpPr>
          <p:nvPr/>
        </p:nvSpPr>
        <p:spPr bwMode="auto">
          <a:xfrm>
            <a:off x="3733800" y="4306888"/>
            <a:ext cx="1524000" cy="646112"/>
          </a:xfrm>
          <a:prstGeom prst="rect">
            <a:avLst/>
          </a:prstGeom>
          <a:noFill/>
          <a:ln w="9525">
            <a:noFill/>
            <a:miter lim="800000"/>
            <a:headEnd/>
            <a:tailEnd/>
          </a:ln>
        </p:spPr>
        <p:txBody>
          <a:bodyPr>
            <a:spAutoFit/>
          </a:bodyPr>
          <a:lstStyle/>
          <a:p>
            <a:pPr algn="ctr"/>
            <a:r>
              <a:rPr lang="en-US" b="1">
                <a:solidFill>
                  <a:srgbClr val="604A7B"/>
                </a:solidFill>
                <a:latin typeface="Calibri" pitchFamily="34" charset="0"/>
                <a:cs typeface="Arial" charset="0"/>
              </a:rPr>
              <a:t>Load Center: 450 MW</a:t>
            </a:r>
          </a:p>
        </p:txBody>
      </p:sp>
      <p:sp>
        <p:nvSpPr>
          <p:cNvPr id="39951" name="TextBox 44"/>
          <p:cNvSpPr txBox="1">
            <a:spLocks noChangeArrowheads="1"/>
          </p:cNvSpPr>
          <p:nvPr/>
        </p:nvSpPr>
        <p:spPr bwMode="auto">
          <a:xfrm>
            <a:off x="7010400" y="4002088"/>
            <a:ext cx="1524000" cy="369887"/>
          </a:xfrm>
          <a:prstGeom prst="rect">
            <a:avLst/>
          </a:prstGeom>
          <a:noFill/>
          <a:ln w="9525">
            <a:noFill/>
            <a:miter lim="800000"/>
            <a:headEnd/>
            <a:tailEnd/>
          </a:ln>
        </p:spPr>
        <p:txBody>
          <a:bodyPr>
            <a:spAutoFit/>
          </a:bodyPr>
          <a:lstStyle/>
          <a:p>
            <a:pPr algn="ctr"/>
            <a:r>
              <a:rPr lang="en-US" b="1">
                <a:solidFill>
                  <a:srgbClr val="604A7B"/>
                </a:solidFill>
                <a:latin typeface="Calibri" pitchFamily="34" charset="0"/>
                <a:cs typeface="Arial" charset="0"/>
              </a:rPr>
              <a:t>Generator B</a:t>
            </a:r>
          </a:p>
        </p:txBody>
      </p:sp>
      <p:sp>
        <p:nvSpPr>
          <p:cNvPr id="39952" name="TextBox 45"/>
          <p:cNvSpPr txBox="1">
            <a:spLocks noChangeArrowheads="1"/>
          </p:cNvSpPr>
          <p:nvPr/>
        </p:nvSpPr>
        <p:spPr bwMode="auto">
          <a:xfrm>
            <a:off x="457200" y="4002088"/>
            <a:ext cx="1524000" cy="369887"/>
          </a:xfrm>
          <a:prstGeom prst="rect">
            <a:avLst/>
          </a:prstGeom>
          <a:noFill/>
          <a:ln w="9525">
            <a:noFill/>
            <a:miter lim="800000"/>
            <a:headEnd/>
            <a:tailEnd/>
          </a:ln>
        </p:spPr>
        <p:txBody>
          <a:bodyPr>
            <a:spAutoFit/>
          </a:bodyPr>
          <a:lstStyle/>
          <a:p>
            <a:pPr algn="ctr"/>
            <a:r>
              <a:rPr lang="en-US" b="1">
                <a:solidFill>
                  <a:srgbClr val="604A7B"/>
                </a:solidFill>
                <a:latin typeface="Calibri" pitchFamily="34" charset="0"/>
                <a:cs typeface="Arial" charset="0"/>
              </a:rPr>
              <a:t>Generator A</a:t>
            </a:r>
          </a:p>
        </p:txBody>
      </p:sp>
      <p:cxnSp>
        <p:nvCxnSpPr>
          <p:cNvPr id="47" name="Straight Arrow Connector 46"/>
          <p:cNvCxnSpPr/>
          <p:nvPr/>
        </p:nvCxnSpPr>
        <p:spPr>
          <a:xfrm rot="10800000">
            <a:off x="76200" y="3011488"/>
            <a:ext cx="685800" cy="0"/>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8382000" y="3011488"/>
            <a:ext cx="609600" cy="0"/>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9955" name="TextBox 19"/>
          <p:cNvSpPr txBox="1">
            <a:spLocks noChangeArrowheads="1"/>
          </p:cNvSpPr>
          <p:nvPr/>
        </p:nvSpPr>
        <p:spPr bwMode="auto">
          <a:xfrm>
            <a:off x="1066800" y="5181600"/>
            <a:ext cx="6781800" cy="923925"/>
          </a:xfrm>
          <a:prstGeom prst="rect">
            <a:avLst/>
          </a:prstGeom>
          <a:noFill/>
          <a:ln w="9525">
            <a:noFill/>
            <a:miter lim="800000"/>
            <a:headEnd/>
            <a:tailEnd/>
          </a:ln>
        </p:spPr>
        <p:txBody>
          <a:bodyPr>
            <a:spAutoFit/>
          </a:bodyPr>
          <a:lstStyle/>
          <a:p>
            <a:pPr algn="ctr"/>
            <a:r>
              <a:rPr lang="en-US">
                <a:solidFill>
                  <a:srgbClr val="6F6E73"/>
                </a:solidFill>
                <a:latin typeface="Calibri" pitchFamily="34" charset="0"/>
                <a:cs typeface="Arial" charset="0"/>
              </a:rPr>
              <a:t>Load grows by 50 MW. Traditional solution is to either add another line (shown on left) or increase current line capacity with lumpy additions (shown on right, red lines). Expensive and long installation time.</a:t>
            </a:r>
          </a:p>
        </p:txBody>
      </p:sp>
      <p:cxnSp>
        <p:nvCxnSpPr>
          <p:cNvPr id="25" name="Straight Arrow Connector 24"/>
          <p:cNvCxnSpPr/>
          <p:nvPr/>
        </p:nvCxnSpPr>
        <p:spPr>
          <a:xfrm>
            <a:off x="1981200" y="3762375"/>
            <a:ext cx="15240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9957" name="TextBox 37"/>
          <p:cNvSpPr txBox="1">
            <a:spLocks noChangeArrowheads="1"/>
          </p:cNvSpPr>
          <p:nvPr/>
        </p:nvSpPr>
        <p:spPr bwMode="auto">
          <a:xfrm>
            <a:off x="1981200" y="2443163"/>
            <a:ext cx="1524000" cy="415925"/>
          </a:xfrm>
          <a:prstGeom prst="rect">
            <a:avLst/>
          </a:prstGeom>
          <a:noFill/>
          <a:ln w="9525">
            <a:noFill/>
            <a:miter lim="800000"/>
            <a:headEnd/>
            <a:tailEnd/>
          </a:ln>
        </p:spPr>
        <p:txBody>
          <a:bodyPr>
            <a:spAutoFit/>
          </a:bodyPr>
          <a:lstStyle/>
          <a:p>
            <a:pPr algn="ctr"/>
            <a:r>
              <a:rPr lang="en-US" sz="1200">
                <a:solidFill>
                  <a:srgbClr val="000000"/>
                </a:solidFill>
                <a:latin typeface="Calibri" pitchFamily="34" charset="0"/>
                <a:cs typeface="Arial" charset="0"/>
              </a:rPr>
              <a:t>83 MW</a:t>
            </a:r>
          </a:p>
          <a:p>
            <a:pPr algn="ctr"/>
            <a:r>
              <a:rPr lang="en-US" sz="900">
                <a:solidFill>
                  <a:srgbClr val="000000"/>
                </a:solidFill>
                <a:latin typeface="Calibri" pitchFamily="34" charset="0"/>
                <a:cs typeface="Arial" charset="0"/>
              </a:rPr>
              <a:t>Capacity: 200 MW</a:t>
            </a:r>
          </a:p>
        </p:txBody>
      </p:sp>
      <p:sp>
        <p:nvSpPr>
          <p:cNvPr id="39958" name="TextBox 37"/>
          <p:cNvSpPr txBox="1">
            <a:spLocks noChangeArrowheads="1"/>
          </p:cNvSpPr>
          <p:nvPr/>
        </p:nvSpPr>
        <p:spPr bwMode="auto">
          <a:xfrm>
            <a:off x="1981200" y="3773488"/>
            <a:ext cx="1524000" cy="415925"/>
          </a:xfrm>
          <a:prstGeom prst="rect">
            <a:avLst/>
          </a:prstGeom>
          <a:noFill/>
          <a:ln w="9525">
            <a:noFill/>
            <a:miter lim="800000"/>
            <a:headEnd/>
            <a:tailEnd/>
          </a:ln>
        </p:spPr>
        <p:txBody>
          <a:bodyPr>
            <a:spAutoFit/>
          </a:bodyPr>
          <a:lstStyle/>
          <a:p>
            <a:pPr algn="ctr"/>
            <a:r>
              <a:rPr lang="en-US" sz="1200">
                <a:solidFill>
                  <a:srgbClr val="000000"/>
                </a:solidFill>
                <a:latin typeface="Calibri" pitchFamily="34" charset="0"/>
                <a:cs typeface="Arial" charset="0"/>
              </a:rPr>
              <a:t>83 MW</a:t>
            </a:r>
          </a:p>
          <a:p>
            <a:pPr algn="ctr"/>
            <a:r>
              <a:rPr lang="en-US" sz="900">
                <a:solidFill>
                  <a:srgbClr val="000000"/>
                </a:solidFill>
                <a:latin typeface="Calibri" pitchFamily="34" charset="0"/>
                <a:cs typeface="Arial" charset="0"/>
              </a:rPr>
              <a:t>Capacity: 200 MW</a:t>
            </a:r>
          </a:p>
        </p:txBody>
      </p:sp>
      <p:sp>
        <p:nvSpPr>
          <p:cNvPr id="39959" name="TextBox 39"/>
          <p:cNvSpPr txBox="1">
            <a:spLocks noChangeArrowheads="1"/>
          </p:cNvSpPr>
          <p:nvPr/>
        </p:nvSpPr>
        <p:spPr bwMode="auto">
          <a:xfrm>
            <a:off x="5562600" y="2443163"/>
            <a:ext cx="1524000" cy="415925"/>
          </a:xfrm>
          <a:prstGeom prst="rect">
            <a:avLst/>
          </a:prstGeom>
          <a:noFill/>
          <a:ln w="9525">
            <a:noFill/>
            <a:miter lim="800000"/>
            <a:headEnd/>
            <a:tailEnd/>
          </a:ln>
        </p:spPr>
        <p:txBody>
          <a:bodyPr>
            <a:spAutoFit/>
          </a:bodyPr>
          <a:lstStyle/>
          <a:p>
            <a:pPr algn="ctr"/>
            <a:r>
              <a:rPr lang="en-US" sz="1200">
                <a:solidFill>
                  <a:srgbClr val="000000"/>
                </a:solidFill>
                <a:latin typeface="Calibri" pitchFamily="34" charset="0"/>
                <a:cs typeface="Arial" charset="0"/>
              </a:rPr>
              <a:t>125 MW</a:t>
            </a:r>
          </a:p>
          <a:p>
            <a:pPr algn="ctr"/>
            <a:r>
              <a:rPr lang="en-US" sz="900">
                <a:solidFill>
                  <a:srgbClr val="000000"/>
                </a:solidFill>
                <a:latin typeface="Calibri" pitchFamily="34" charset="0"/>
                <a:cs typeface="Arial" charset="0"/>
              </a:rPr>
              <a:t>Capacity: 300 MW</a:t>
            </a:r>
          </a:p>
        </p:txBody>
      </p:sp>
      <p:pic>
        <p:nvPicPr>
          <p:cNvPr id="39960" name="Picture 27" descr="4.png"/>
          <p:cNvPicPr>
            <a:picLocks noChangeAspect="1"/>
          </p:cNvPicPr>
          <p:nvPr/>
        </p:nvPicPr>
        <p:blipFill>
          <a:blip r:embed="rId5"/>
          <a:srcRect l="44946"/>
          <a:stretch>
            <a:fillRect/>
          </a:stretch>
        </p:blipFill>
        <p:spPr bwMode="auto">
          <a:xfrm>
            <a:off x="4419600" y="3225800"/>
            <a:ext cx="1219200" cy="1081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algn="r" eaLnBrk="1" hangingPunct="1"/>
            <a:r>
              <a:rPr lang="en-US" smtClean="0">
                <a:latin typeface="Arial" charset="0"/>
                <a:cs typeface="Arial" charset="0"/>
              </a:rPr>
              <a:t>Storage Defers Upgrades</a:t>
            </a:r>
          </a:p>
        </p:txBody>
      </p:sp>
      <p:sp>
        <p:nvSpPr>
          <p:cNvPr id="41986" name="Date Placeholder 2"/>
          <p:cNvSpPr>
            <a:spLocks noGrp="1"/>
          </p:cNvSpPr>
          <p:nvPr>
            <p:ph type="dt" sz="quarter" idx="1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FFFFFF"/>
                </a:solidFill>
                <a:latin typeface="Arial" charset="0"/>
                <a:cs typeface="Arial" charset="0"/>
              </a:rPr>
              <a:t>4/4/2011</a:t>
            </a:r>
          </a:p>
        </p:txBody>
      </p:sp>
      <p:sp>
        <p:nvSpPr>
          <p:cNvPr id="41987" name="Slide Number Placeholder 4"/>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EE3FD7-EADD-4884-AFF4-1B2FE7D3615D}" type="slidenum">
              <a:rPr lang="en-US" smtClean="0">
                <a:solidFill>
                  <a:srgbClr val="FFFFFF"/>
                </a:solidFill>
                <a:latin typeface="Arial" charset="0"/>
                <a:cs typeface="Arial" charset="0"/>
              </a:rPr>
              <a:pPr fontAlgn="base">
                <a:spcBef>
                  <a:spcPct val="0"/>
                </a:spcBef>
                <a:spcAft>
                  <a:spcPct val="0"/>
                </a:spcAft>
              </a:pPr>
              <a:t>17</a:t>
            </a:fld>
            <a:endParaRPr lang="en-US" smtClean="0">
              <a:solidFill>
                <a:srgbClr val="FFFFFF"/>
              </a:solidFill>
              <a:latin typeface="Arial" charset="0"/>
              <a:cs typeface="Arial" charset="0"/>
            </a:endParaRPr>
          </a:p>
        </p:txBody>
      </p:sp>
      <p:sp>
        <p:nvSpPr>
          <p:cNvPr id="41988" name="TextBox 19"/>
          <p:cNvSpPr txBox="1">
            <a:spLocks noChangeArrowheads="1"/>
          </p:cNvSpPr>
          <p:nvPr/>
        </p:nvSpPr>
        <p:spPr bwMode="auto">
          <a:xfrm>
            <a:off x="838200" y="5095875"/>
            <a:ext cx="7315200" cy="923925"/>
          </a:xfrm>
          <a:prstGeom prst="rect">
            <a:avLst/>
          </a:prstGeom>
          <a:noFill/>
          <a:ln w="9525">
            <a:noFill/>
            <a:miter lim="800000"/>
            <a:headEnd/>
            <a:tailEnd/>
          </a:ln>
        </p:spPr>
        <p:txBody>
          <a:bodyPr>
            <a:spAutoFit/>
          </a:bodyPr>
          <a:lstStyle/>
          <a:p>
            <a:pPr algn="ctr"/>
            <a:r>
              <a:rPr lang="en-US">
                <a:solidFill>
                  <a:srgbClr val="6F6E73"/>
                </a:solidFill>
                <a:latin typeface="Calibri" pitchFamily="34" charset="0"/>
                <a:cs typeface="Arial" charset="0"/>
              </a:rPr>
              <a:t>Clean, less-expensive, perfectly sized energy storage is placed in urban setting within months to meet load growth and N-1 requirement. This defers traditional upgrades, offers a fast solution and saves rate-payers money. </a:t>
            </a:r>
          </a:p>
        </p:txBody>
      </p:sp>
      <p:pic>
        <p:nvPicPr>
          <p:cNvPr id="41989" name="Picture 46" descr="1.png"/>
          <p:cNvPicPr>
            <a:picLocks noChangeAspect="1"/>
          </p:cNvPicPr>
          <p:nvPr/>
        </p:nvPicPr>
        <p:blipFill>
          <a:blip r:embed="rId3"/>
          <a:srcRect/>
          <a:stretch>
            <a:fillRect/>
          </a:stretch>
        </p:blipFill>
        <p:spPr bwMode="auto">
          <a:xfrm>
            <a:off x="3733800" y="1438275"/>
            <a:ext cx="1600200" cy="2606675"/>
          </a:xfrm>
          <a:prstGeom prst="rect">
            <a:avLst/>
          </a:prstGeom>
          <a:noFill/>
          <a:ln w="9525">
            <a:noFill/>
            <a:miter lim="800000"/>
            <a:headEnd/>
            <a:tailEnd/>
          </a:ln>
        </p:spPr>
      </p:pic>
      <p:pic>
        <p:nvPicPr>
          <p:cNvPr id="41990" name="Picture 47" descr="2.png"/>
          <p:cNvPicPr>
            <a:picLocks noChangeAspect="1"/>
          </p:cNvPicPr>
          <p:nvPr/>
        </p:nvPicPr>
        <p:blipFill>
          <a:blip r:embed="rId4"/>
          <a:srcRect/>
          <a:stretch>
            <a:fillRect/>
          </a:stretch>
        </p:blipFill>
        <p:spPr bwMode="auto">
          <a:xfrm>
            <a:off x="533400" y="2284413"/>
            <a:ext cx="1447800" cy="1584325"/>
          </a:xfrm>
          <a:prstGeom prst="rect">
            <a:avLst/>
          </a:prstGeom>
          <a:noFill/>
          <a:ln w="9525">
            <a:noFill/>
            <a:miter lim="800000"/>
            <a:headEnd/>
            <a:tailEnd/>
          </a:ln>
        </p:spPr>
      </p:pic>
      <p:pic>
        <p:nvPicPr>
          <p:cNvPr id="41991" name="Picture 48" descr="2.png"/>
          <p:cNvPicPr>
            <a:picLocks noChangeAspect="1"/>
          </p:cNvPicPr>
          <p:nvPr/>
        </p:nvPicPr>
        <p:blipFill>
          <a:blip r:embed="rId4"/>
          <a:srcRect/>
          <a:stretch>
            <a:fillRect/>
          </a:stretch>
        </p:blipFill>
        <p:spPr bwMode="auto">
          <a:xfrm>
            <a:off x="7086600" y="2284413"/>
            <a:ext cx="1447800" cy="1584325"/>
          </a:xfrm>
          <a:prstGeom prst="rect">
            <a:avLst/>
          </a:prstGeom>
          <a:noFill/>
          <a:ln w="9525">
            <a:noFill/>
            <a:miter lim="800000"/>
            <a:headEnd/>
            <a:tailEnd/>
          </a:ln>
        </p:spPr>
      </p:pic>
      <p:cxnSp>
        <p:nvCxnSpPr>
          <p:cNvPr id="50" name="Straight Arrow Connector 49"/>
          <p:cNvCxnSpPr/>
          <p:nvPr/>
        </p:nvCxnSpPr>
        <p:spPr>
          <a:xfrm>
            <a:off x="1981200" y="2849563"/>
            <a:ext cx="1524000" cy="1587"/>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5562600" y="2849563"/>
            <a:ext cx="1524000" cy="1587"/>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5562600" y="3319463"/>
            <a:ext cx="1524000" cy="1587"/>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1995" name="TextBox 52"/>
          <p:cNvSpPr txBox="1">
            <a:spLocks noChangeArrowheads="1"/>
          </p:cNvSpPr>
          <p:nvPr/>
        </p:nvSpPr>
        <p:spPr bwMode="auto">
          <a:xfrm>
            <a:off x="1981200" y="2443163"/>
            <a:ext cx="1524000" cy="415925"/>
          </a:xfrm>
          <a:prstGeom prst="rect">
            <a:avLst/>
          </a:prstGeom>
          <a:noFill/>
          <a:ln w="9525">
            <a:noFill/>
            <a:miter lim="800000"/>
            <a:headEnd/>
            <a:tailEnd/>
          </a:ln>
        </p:spPr>
        <p:txBody>
          <a:bodyPr>
            <a:spAutoFit/>
          </a:bodyPr>
          <a:lstStyle/>
          <a:p>
            <a:pPr algn="ctr"/>
            <a:r>
              <a:rPr lang="en-US" sz="1200">
                <a:solidFill>
                  <a:srgbClr val="000000"/>
                </a:solidFill>
                <a:latin typeface="Calibri" pitchFamily="34" charset="0"/>
                <a:cs typeface="Arial" charset="0"/>
              </a:rPr>
              <a:t>113 MW</a:t>
            </a:r>
          </a:p>
          <a:p>
            <a:pPr algn="ctr"/>
            <a:r>
              <a:rPr lang="en-US" sz="900">
                <a:solidFill>
                  <a:srgbClr val="000000"/>
                </a:solidFill>
                <a:latin typeface="Calibri" pitchFamily="34" charset="0"/>
                <a:cs typeface="Arial" charset="0"/>
              </a:rPr>
              <a:t>Capacity: 200 MW</a:t>
            </a:r>
          </a:p>
        </p:txBody>
      </p:sp>
      <p:sp>
        <p:nvSpPr>
          <p:cNvPr id="41996" name="TextBox 55"/>
          <p:cNvSpPr txBox="1">
            <a:spLocks noChangeArrowheads="1"/>
          </p:cNvSpPr>
          <p:nvPr/>
        </p:nvSpPr>
        <p:spPr bwMode="auto">
          <a:xfrm>
            <a:off x="3733800" y="4306888"/>
            <a:ext cx="1524000" cy="646112"/>
          </a:xfrm>
          <a:prstGeom prst="rect">
            <a:avLst/>
          </a:prstGeom>
          <a:noFill/>
          <a:ln w="9525">
            <a:noFill/>
            <a:miter lim="800000"/>
            <a:headEnd/>
            <a:tailEnd/>
          </a:ln>
        </p:spPr>
        <p:txBody>
          <a:bodyPr>
            <a:spAutoFit/>
          </a:bodyPr>
          <a:lstStyle/>
          <a:p>
            <a:pPr algn="ctr"/>
            <a:r>
              <a:rPr lang="en-US" b="1">
                <a:solidFill>
                  <a:srgbClr val="604A7B"/>
                </a:solidFill>
                <a:latin typeface="Calibri" pitchFamily="34" charset="0"/>
                <a:cs typeface="Arial" charset="0"/>
              </a:rPr>
              <a:t>Load Center: 450 MW</a:t>
            </a:r>
          </a:p>
        </p:txBody>
      </p:sp>
      <p:sp>
        <p:nvSpPr>
          <p:cNvPr id="41997" name="TextBox 56"/>
          <p:cNvSpPr txBox="1">
            <a:spLocks noChangeArrowheads="1"/>
          </p:cNvSpPr>
          <p:nvPr/>
        </p:nvSpPr>
        <p:spPr bwMode="auto">
          <a:xfrm>
            <a:off x="7010400" y="4002088"/>
            <a:ext cx="1524000" cy="369887"/>
          </a:xfrm>
          <a:prstGeom prst="rect">
            <a:avLst/>
          </a:prstGeom>
          <a:noFill/>
          <a:ln w="9525">
            <a:noFill/>
            <a:miter lim="800000"/>
            <a:headEnd/>
            <a:tailEnd/>
          </a:ln>
        </p:spPr>
        <p:txBody>
          <a:bodyPr>
            <a:spAutoFit/>
          </a:bodyPr>
          <a:lstStyle/>
          <a:p>
            <a:pPr algn="ctr"/>
            <a:r>
              <a:rPr lang="en-US" b="1">
                <a:solidFill>
                  <a:srgbClr val="604A7B"/>
                </a:solidFill>
                <a:latin typeface="Calibri" pitchFamily="34" charset="0"/>
                <a:cs typeface="Arial" charset="0"/>
              </a:rPr>
              <a:t>Generator B</a:t>
            </a:r>
          </a:p>
        </p:txBody>
      </p:sp>
      <p:sp>
        <p:nvSpPr>
          <p:cNvPr id="41998" name="TextBox 57"/>
          <p:cNvSpPr txBox="1">
            <a:spLocks noChangeArrowheads="1"/>
          </p:cNvSpPr>
          <p:nvPr/>
        </p:nvSpPr>
        <p:spPr bwMode="auto">
          <a:xfrm>
            <a:off x="457200" y="4002088"/>
            <a:ext cx="1524000" cy="369887"/>
          </a:xfrm>
          <a:prstGeom prst="rect">
            <a:avLst/>
          </a:prstGeom>
          <a:noFill/>
          <a:ln w="9525">
            <a:noFill/>
            <a:miter lim="800000"/>
            <a:headEnd/>
            <a:tailEnd/>
          </a:ln>
        </p:spPr>
        <p:txBody>
          <a:bodyPr>
            <a:spAutoFit/>
          </a:bodyPr>
          <a:lstStyle/>
          <a:p>
            <a:pPr algn="ctr"/>
            <a:r>
              <a:rPr lang="en-US" b="1">
                <a:solidFill>
                  <a:srgbClr val="604A7B"/>
                </a:solidFill>
                <a:latin typeface="Calibri" pitchFamily="34" charset="0"/>
                <a:cs typeface="Arial" charset="0"/>
              </a:rPr>
              <a:t>Generator A</a:t>
            </a:r>
          </a:p>
        </p:txBody>
      </p:sp>
      <p:cxnSp>
        <p:nvCxnSpPr>
          <p:cNvPr id="59" name="Straight Arrow Connector 58"/>
          <p:cNvCxnSpPr/>
          <p:nvPr/>
        </p:nvCxnSpPr>
        <p:spPr>
          <a:xfrm rot="10800000">
            <a:off x="76200" y="2986088"/>
            <a:ext cx="685800" cy="0"/>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8382000" y="2986088"/>
            <a:ext cx="609600" cy="0"/>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6404" name="Picture 60" descr="XP_DPR3.png"/>
          <p:cNvPicPr>
            <a:picLocks noChangeAspect="1"/>
          </p:cNvPicPr>
          <p:nvPr/>
        </p:nvPicPr>
        <p:blipFill>
          <a:blip r:embed="rId5"/>
          <a:srcRect/>
          <a:stretch>
            <a:fillRect/>
          </a:stretch>
        </p:blipFill>
        <p:spPr bwMode="auto">
          <a:xfrm>
            <a:off x="2971800" y="3443288"/>
            <a:ext cx="1222375" cy="711200"/>
          </a:xfrm>
          <a:prstGeom prst="rect">
            <a:avLst/>
          </a:prstGeom>
          <a:ln>
            <a:noFill/>
          </a:ln>
          <a:effectLst>
            <a:outerShdw blurRad="292100" dist="139700" dir="2700000" algn="tl" rotWithShape="0">
              <a:srgbClr val="92D050">
                <a:alpha val="65000"/>
              </a:srgbClr>
            </a:outerShdw>
          </a:effectLst>
        </p:spPr>
      </p:pic>
      <p:cxnSp>
        <p:nvCxnSpPr>
          <p:cNvPr id="64" name="Straight Arrow Connector 63"/>
          <p:cNvCxnSpPr/>
          <p:nvPr/>
        </p:nvCxnSpPr>
        <p:spPr>
          <a:xfrm>
            <a:off x="1981200" y="3314700"/>
            <a:ext cx="1524000" cy="1588"/>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2003" name="TextBox 46"/>
          <p:cNvSpPr txBox="1">
            <a:spLocks noChangeArrowheads="1"/>
          </p:cNvSpPr>
          <p:nvPr/>
        </p:nvSpPr>
        <p:spPr bwMode="auto">
          <a:xfrm>
            <a:off x="2438400" y="4002088"/>
            <a:ext cx="1524000" cy="461962"/>
          </a:xfrm>
          <a:prstGeom prst="rect">
            <a:avLst/>
          </a:prstGeom>
          <a:noFill/>
          <a:ln w="9525">
            <a:noFill/>
            <a:miter lim="800000"/>
            <a:headEnd/>
            <a:tailEnd/>
          </a:ln>
        </p:spPr>
        <p:txBody>
          <a:bodyPr>
            <a:spAutoFit/>
          </a:bodyPr>
          <a:lstStyle/>
          <a:p>
            <a:pPr algn="ctr"/>
            <a:r>
              <a:rPr lang="en-US" sz="1200">
                <a:solidFill>
                  <a:srgbClr val="000000"/>
                </a:solidFill>
                <a:latin typeface="Calibri" pitchFamily="34" charset="0"/>
                <a:cs typeface="Arial" charset="0"/>
              </a:rPr>
              <a:t>0 MW</a:t>
            </a:r>
          </a:p>
          <a:p>
            <a:pPr algn="ctr"/>
            <a:r>
              <a:rPr lang="en-US" sz="1200">
                <a:solidFill>
                  <a:srgbClr val="000000"/>
                </a:solidFill>
                <a:latin typeface="Calibri" pitchFamily="34" charset="0"/>
                <a:cs typeface="Arial" charset="0"/>
              </a:rPr>
              <a:t>Capacity: 50 MW</a:t>
            </a:r>
          </a:p>
        </p:txBody>
      </p:sp>
      <p:sp>
        <p:nvSpPr>
          <p:cNvPr id="42004" name="TextBox 52"/>
          <p:cNvSpPr txBox="1">
            <a:spLocks noChangeArrowheads="1"/>
          </p:cNvSpPr>
          <p:nvPr/>
        </p:nvSpPr>
        <p:spPr bwMode="auto">
          <a:xfrm>
            <a:off x="1981200" y="3316288"/>
            <a:ext cx="1524000" cy="415925"/>
          </a:xfrm>
          <a:prstGeom prst="rect">
            <a:avLst/>
          </a:prstGeom>
          <a:noFill/>
          <a:ln w="9525">
            <a:noFill/>
            <a:miter lim="800000"/>
            <a:headEnd/>
            <a:tailEnd/>
          </a:ln>
        </p:spPr>
        <p:txBody>
          <a:bodyPr>
            <a:spAutoFit/>
          </a:bodyPr>
          <a:lstStyle/>
          <a:p>
            <a:pPr algn="ctr"/>
            <a:r>
              <a:rPr lang="en-US" sz="1200">
                <a:solidFill>
                  <a:srgbClr val="000000"/>
                </a:solidFill>
                <a:latin typeface="Calibri" pitchFamily="34" charset="0"/>
                <a:cs typeface="Arial" charset="0"/>
              </a:rPr>
              <a:t>113 MW</a:t>
            </a:r>
          </a:p>
          <a:p>
            <a:pPr algn="ctr"/>
            <a:r>
              <a:rPr lang="en-US" sz="900">
                <a:solidFill>
                  <a:srgbClr val="000000"/>
                </a:solidFill>
                <a:latin typeface="Calibri" pitchFamily="34" charset="0"/>
                <a:cs typeface="Arial" charset="0"/>
              </a:rPr>
              <a:t>Capacity: 200 MW</a:t>
            </a:r>
          </a:p>
        </p:txBody>
      </p:sp>
      <p:sp>
        <p:nvSpPr>
          <p:cNvPr id="42005" name="TextBox 52"/>
          <p:cNvSpPr txBox="1">
            <a:spLocks noChangeArrowheads="1"/>
          </p:cNvSpPr>
          <p:nvPr/>
        </p:nvSpPr>
        <p:spPr bwMode="auto">
          <a:xfrm>
            <a:off x="5562600" y="3316288"/>
            <a:ext cx="1524000" cy="415925"/>
          </a:xfrm>
          <a:prstGeom prst="rect">
            <a:avLst/>
          </a:prstGeom>
          <a:noFill/>
          <a:ln w="9525">
            <a:noFill/>
            <a:miter lim="800000"/>
            <a:headEnd/>
            <a:tailEnd/>
          </a:ln>
        </p:spPr>
        <p:txBody>
          <a:bodyPr>
            <a:spAutoFit/>
          </a:bodyPr>
          <a:lstStyle/>
          <a:p>
            <a:pPr algn="ctr"/>
            <a:r>
              <a:rPr lang="en-US" sz="1200">
                <a:solidFill>
                  <a:srgbClr val="000000"/>
                </a:solidFill>
                <a:latin typeface="Calibri" pitchFamily="34" charset="0"/>
                <a:cs typeface="Arial" charset="0"/>
              </a:rPr>
              <a:t>113 MW</a:t>
            </a:r>
          </a:p>
          <a:p>
            <a:pPr algn="ctr"/>
            <a:r>
              <a:rPr lang="en-US" sz="900">
                <a:solidFill>
                  <a:srgbClr val="000000"/>
                </a:solidFill>
                <a:latin typeface="Calibri" pitchFamily="34" charset="0"/>
                <a:cs typeface="Arial" charset="0"/>
              </a:rPr>
              <a:t>Capacity: 200 MW</a:t>
            </a:r>
          </a:p>
        </p:txBody>
      </p:sp>
      <p:sp>
        <p:nvSpPr>
          <p:cNvPr id="42006" name="TextBox 52"/>
          <p:cNvSpPr txBox="1">
            <a:spLocks noChangeArrowheads="1"/>
          </p:cNvSpPr>
          <p:nvPr/>
        </p:nvSpPr>
        <p:spPr bwMode="auto">
          <a:xfrm>
            <a:off x="5562600" y="2443163"/>
            <a:ext cx="1524000" cy="415925"/>
          </a:xfrm>
          <a:prstGeom prst="rect">
            <a:avLst/>
          </a:prstGeom>
          <a:noFill/>
          <a:ln w="9525">
            <a:noFill/>
            <a:miter lim="800000"/>
            <a:headEnd/>
            <a:tailEnd/>
          </a:ln>
        </p:spPr>
        <p:txBody>
          <a:bodyPr>
            <a:spAutoFit/>
          </a:bodyPr>
          <a:lstStyle/>
          <a:p>
            <a:pPr algn="ctr"/>
            <a:r>
              <a:rPr lang="en-US" sz="1200">
                <a:solidFill>
                  <a:srgbClr val="000000"/>
                </a:solidFill>
                <a:latin typeface="Calibri" pitchFamily="34" charset="0"/>
                <a:cs typeface="Arial" charset="0"/>
              </a:rPr>
              <a:t>113 MW</a:t>
            </a:r>
          </a:p>
          <a:p>
            <a:pPr algn="ctr"/>
            <a:r>
              <a:rPr lang="en-US" sz="900">
                <a:solidFill>
                  <a:srgbClr val="000000"/>
                </a:solidFill>
                <a:latin typeface="Calibri" pitchFamily="34" charset="0"/>
                <a:cs typeface="Arial" charset="0"/>
              </a:rPr>
              <a:t>Capacity: 200 MW</a:t>
            </a:r>
          </a:p>
        </p:txBody>
      </p:sp>
      <p:pic>
        <p:nvPicPr>
          <p:cNvPr id="42007" name="Picture 27" descr="4.png"/>
          <p:cNvPicPr>
            <a:picLocks noChangeAspect="1"/>
          </p:cNvPicPr>
          <p:nvPr/>
        </p:nvPicPr>
        <p:blipFill>
          <a:blip r:embed="rId6"/>
          <a:srcRect l="44946"/>
          <a:stretch>
            <a:fillRect/>
          </a:stretch>
        </p:blipFill>
        <p:spPr bwMode="auto">
          <a:xfrm>
            <a:off x="4419600" y="3225800"/>
            <a:ext cx="1219200" cy="1081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pPr algn="r"/>
            <a:r>
              <a:rPr lang="en-US" smtClean="0">
                <a:latin typeface="Arial" charset="0"/>
                <a:cs typeface="Arial" charset="0"/>
              </a:rPr>
              <a:t>Out of Merit Generation?</a:t>
            </a:r>
          </a:p>
        </p:txBody>
      </p:sp>
      <p:sp>
        <p:nvSpPr>
          <p:cNvPr id="44034" name="Text Placeholder 2"/>
          <p:cNvSpPr>
            <a:spLocks noGrp="1"/>
          </p:cNvSpPr>
          <p:nvPr>
            <p:ph type="body" sz="quarter" idx="13"/>
          </p:nvPr>
        </p:nvSpPr>
        <p:spPr/>
        <p:txBody>
          <a:bodyPr/>
          <a:lstStyle/>
          <a:p>
            <a:r>
              <a:rPr lang="en-US" smtClean="0">
                <a:latin typeface="Arial" charset="0"/>
                <a:cs typeface="Arial" charset="0"/>
              </a:rPr>
              <a:t>Urban generator off-line until transmission interruption</a:t>
            </a:r>
          </a:p>
          <a:p>
            <a:r>
              <a:rPr lang="en-US" smtClean="0">
                <a:latin typeface="Arial" charset="0"/>
                <a:cs typeface="Arial" charset="0"/>
              </a:rPr>
              <a:t>Storage supplies power until urban generator at full, efficient level of output</a:t>
            </a:r>
          </a:p>
          <a:p>
            <a:r>
              <a:rPr lang="en-US" smtClean="0">
                <a:latin typeface="Arial" charset="0"/>
                <a:cs typeface="Arial" charset="0"/>
              </a:rPr>
              <a:t>Storage sized depending on characteristics (i.e. start-time) of urban generator</a:t>
            </a:r>
          </a:p>
        </p:txBody>
      </p:sp>
      <p:sp>
        <p:nvSpPr>
          <p:cNvPr id="44035" name="Date Placeholder 3"/>
          <p:cNvSpPr>
            <a:spLocks noGrp="1"/>
          </p:cNvSpPr>
          <p:nvPr>
            <p:ph type="dt" sz="quarter" idx="1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FFF3796-38E1-4731-9AAF-BBA5C477DCCE}" type="datetime1">
              <a:rPr lang="en-US" smtClean="0">
                <a:solidFill>
                  <a:srgbClr val="FFFFFF"/>
                </a:solidFill>
                <a:latin typeface="Arial" charset="0"/>
                <a:cs typeface="Arial" charset="0"/>
              </a:rPr>
              <a:pPr fontAlgn="base">
                <a:spcBef>
                  <a:spcPct val="0"/>
                </a:spcBef>
                <a:spcAft>
                  <a:spcPct val="0"/>
                </a:spcAft>
              </a:pPr>
              <a:t>4/14/2011</a:t>
            </a:fld>
            <a:endParaRPr lang="en-US" smtClean="0">
              <a:solidFill>
                <a:srgbClr val="FFFFFF"/>
              </a:solidFill>
              <a:latin typeface="Arial" charset="0"/>
              <a:cs typeface="Arial" charset="0"/>
            </a:endParaRPr>
          </a:p>
        </p:txBody>
      </p:sp>
      <p:sp>
        <p:nvSpPr>
          <p:cNvPr id="44036" name="Slide Number Placeholder 4"/>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FAA24B-6DE2-48A9-98E1-34200BA73449}" type="slidenum">
              <a:rPr lang="en-US" smtClean="0">
                <a:solidFill>
                  <a:srgbClr val="FFFFFF"/>
                </a:solidFill>
                <a:latin typeface="Arial" charset="0"/>
                <a:cs typeface="Arial" charset="0"/>
              </a:rPr>
              <a:pPr fontAlgn="base">
                <a:spcBef>
                  <a:spcPct val="0"/>
                </a:spcBef>
                <a:spcAft>
                  <a:spcPct val="0"/>
                </a:spcAft>
              </a:pPr>
              <a:t>18</a:t>
            </a:fld>
            <a:endParaRPr lang="en-US" smtClean="0">
              <a:solidFill>
                <a:srgbClr val="FFFFFF"/>
              </a:solidFill>
              <a:latin typeface="Arial" charset="0"/>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a:bodyPr>
          <a:lstStyle/>
          <a:p>
            <a:pPr algn="r" fontAlgn="auto">
              <a:spcAft>
                <a:spcPts val="0"/>
              </a:spcAft>
              <a:defRPr/>
            </a:pPr>
            <a:r>
              <a:rPr lang="en-US" dirty="0" smtClean="0"/>
              <a:t>Xtreme Power, Inc.</a:t>
            </a:r>
            <a:br>
              <a:rPr lang="en-US" dirty="0" smtClean="0"/>
            </a:br>
            <a:r>
              <a:rPr lang="en-US" sz="2000" dirty="0" smtClean="0">
                <a:solidFill>
                  <a:schemeClr val="accent4"/>
                </a:solidFill>
              </a:rPr>
              <a:t>Who we are…</a:t>
            </a:r>
            <a:endParaRPr lang="en-US" sz="2000" dirty="0">
              <a:solidFill>
                <a:schemeClr val="accent4"/>
              </a:solidFill>
            </a:endParaRPr>
          </a:p>
        </p:txBody>
      </p:sp>
      <p:sp>
        <p:nvSpPr>
          <p:cNvPr id="7" name="Text Placeholder 6"/>
          <p:cNvSpPr>
            <a:spLocks noGrp="1"/>
          </p:cNvSpPr>
          <p:nvPr>
            <p:ph type="body" sz="quarter" idx="13"/>
          </p:nvPr>
        </p:nvSpPr>
        <p:spPr/>
        <p:txBody>
          <a:bodyPr rtlCol="0">
            <a:normAutofit/>
          </a:bodyPr>
          <a:lstStyle/>
          <a:p>
            <a:pPr marL="0" indent="0" fontAlgn="auto">
              <a:spcAft>
                <a:spcPts val="0"/>
              </a:spcAft>
              <a:buFont typeface="Arial" pitchFamily="34" charset="0"/>
              <a:buNone/>
              <a:defRPr/>
            </a:pPr>
            <a:r>
              <a:rPr lang="en-US" sz="2000" b="1" dirty="0" smtClean="0">
                <a:solidFill>
                  <a:schemeClr val="accent4"/>
                </a:solidFill>
              </a:rPr>
              <a:t>Developer and manufacturer of Dynamic Power Resources™</a:t>
            </a:r>
          </a:p>
          <a:p>
            <a:pPr lvl="1" fontAlgn="auto">
              <a:spcAft>
                <a:spcPts val="0"/>
              </a:spcAft>
              <a:buSzPct val="71000"/>
              <a:buFont typeface="Wingdings" charset="2"/>
              <a:buChar char="§"/>
              <a:defRPr/>
            </a:pPr>
            <a:endParaRPr lang="en-US" sz="1800" dirty="0" smtClean="0"/>
          </a:p>
          <a:p>
            <a:pPr lvl="1" fontAlgn="auto">
              <a:spcAft>
                <a:spcPts val="0"/>
              </a:spcAft>
              <a:buSzPct val="71000"/>
              <a:buFont typeface="Wingdings" charset="2"/>
              <a:buChar char="§"/>
              <a:defRPr/>
            </a:pPr>
            <a:r>
              <a:rPr lang="en-US" sz="1800" dirty="0" smtClean="0"/>
              <a:t>Founded </a:t>
            </a:r>
            <a:r>
              <a:rPr lang="en-US" sz="1800" dirty="0"/>
              <a:t>in </a:t>
            </a:r>
            <a:r>
              <a:rPr lang="en-US" sz="1800" dirty="0" smtClean="0"/>
              <a:t>2004 in Kyle, Texas</a:t>
            </a:r>
            <a:endParaRPr lang="en-US" sz="1800" dirty="0"/>
          </a:p>
          <a:p>
            <a:pPr lvl="1" fontAlgn="auto">
              <a:spcAft>
                <a:spcPts val="0"/>
              </a:spcAft>
              <a:buSzPct val="71000"/>
              <a:buFont typeface="Wingdings" charset="2"/>
              <a:buChar char="§"/>
              <a:defRPr/>
            </a:pPr>
            <a:r>
              <a:rPr lang="en-US" sz="1800" dirty="0" smtClean="0"/>
              <a:t>20+ years of R&amp;D in our technology</a:t>
            </a:r>
          </a:p>
          <a:p>
            <a:pPr lvl="1" fontAlgn="auto">
              <a:spcAft>
                <a:spcPts val="0"/>
              </a:spcAft>
              <a:buSzPct val="71000"/>
              <a:buFont typeface="Wingdings" charset="2"/>
              <a:buChar char="§"/>
              <a:defRPr/>
            </a:pPr>
            <a:r>
              <a:rPr lang="en-US" sz="1800" dirty="0" smtClean="0"/>
              <a:t>Contracts awarded and in final </a:t>
            </a:r>
            <a:r>
              <a:rPr lang="en-US" sz="1800" dirty="0"/>
              <a:t>n</a:t>
            </a:r>
            <a:r>
              <a:rPr lang="en-US" sz="1800" dirty="0" smtClean="0"/>
              <a:t>egotiations &gt; 60 MWh</a:t>
            </a:r>
            <a:endParaRPr lang="en-US" sz="1800" dirty="0"/>
          </a:p>
          <a:p>
            <a:pPr lvl="1" fontAlgn="auto">
              <a:spcAft>
                <a:spcPts val="0"/>
              </a:spcAft>
              <a:buSzPct val="71000"/>
              <a:buFont typeface="Wingdings" charset="2"/>
              <a:buChar char="§"/>
              <a:defRPr/>
            </a:pPr>
            <a:r>
              <a:rPr lang="en-US" sz="1800" dirty="0" smtClean="0"/>
              <a:t>US-based manufacturing</a:t>
            </a:r>
          </a:p>
          <a:p>
            <a:pPr lvl="2" fontAlgn="auto">
              <a:spcAft>
                <a:spcPts val="0"/>
              </a:spcAft>
              <a:buSzPct val="71000"/>
              <a:buFont typeface="Wingdings" charset="2"/>
              <a:buChar char="§"/>
              <a:defRPr/>
            </a:pPr>
            <a:r>
              <a:rPr lang="en-US" sz="1600" dirty="0" smtClean="0"/>
              <a:t>Oklahoma </a:t>
            </a:r>
            <a:r>
              <a:rPr lang="en-US" sz="1600" dirty="0"/>
              <a:t>and </a:t>
            </a:r>
            <a:r>
              <a:rPr lang="en-US" sz="1600" dirty="0" smtClean="0"/>
              <a:t>Texas </a:t>
            </a:r>
            <a:endParaRPr lang="en-US" sz="1600" dirty="0"/>
          </a:p>
          <a:p>
            <a:pPr lvl="2" fontAlgn="auto">
              <a:spcAft>
                <a:spcPts val="0"/>
              </a:spcAft>
              <a:buSzPct val="71000"/>
              <a:buFont typeface="Wingdings" charset="2"/>
              <a:buChar char="§"/>
              <a:defRPr/>
            </a:pPr>
            <a:r>
              <a:rPr lang="en-US" sz="1600" dirty="0" smtClean="0"/>
              <a:t>200 MWh of capacity </a:t>
            </a:r>
          </a:p>
          <a:p>
            <a:pPr lvl="2" fontAlgn="auto">
              <a:spcAft>
                <a:spcPts val="0"/>
              </a:spcAft>
              <a:buSzPct val="71000"/>
              <a:buFont typeface="Wingdings" charset="2"/>
              <a:buChar char="§"/>
              <a:defRPr/>
            </a:pPr>
            <a:r>
              <a:rPr lang="en-US" sz="1600" dirty="0" smtClean="0"/>
              <a:t>Expansion option: &gt; </a:t>
            </a:r>
            <a:r>
              <a:rPr lang="en-US" sz="1600" dirty="0"/>
              <a:t>1</a:t>
            </a:r>
            <a:r>
              <a:rPr lang="en-US" sz="1600" dirty="0" smtClean="0"/>
              <a:t> GWh</a:t>
            </a:r>
            <a:endParaRPr lang="en-US" sz="1600" dirty="0"/>
          </a:p>
          <a:p>
            <a:pPr lvl="1" fontAlgn="auto">
              <a:spcAft>
                <a:spcPts val="0"/>
              </a:spcAft>
              <a:buSzPct val="71000"/>
              <a:buFont typeface="Wingdings" charset="2"/>
              <a:buChar char="§"/>
              <a:defRPr/>
            </a:pPr>
            <a:r>
              <a:rPr lang="en-US" sz="1800" dirty="0" smtClean="0"/>
              <a:t>Over $50 MM in funding: SAIL VP, </a:t>
            </a:r>
            <a:r>
              <a:rPr lang="en-US" sz="1800" dirty="0"/>
              <a:t>Bessemer </a:t>
            </a:r>
            <a:r>
              <a:rPr lang="en-US" sz="1800" dirty="0" smtClean="0"/>
              <a:t>VP, </a:t>
            </a:r>
            <a:r>
              <a:rPr lang="en-US" sz="1800" dirty="0"/>
              <a:t>Dow Chemical, </a:t>
            </a:r>
            <a:r>
              <a:rPr lang="en-US" sz="1800" dirty="0" smtClean="0"/>
              <a:t>Fluor, </a:t>
            </a:r>
            <a:r>
              <a:rPr lang="en-US" sz="1800" dirty="0"/>
              <a:t>Dominion Power, BP, </a:t>
            </a:r>
            <a:r>
              <a:rPr lang="en-US" sz="1800" dirty="0" smtClean="0"/>
              <a:t>POSCO, </a:t>
            </a:r>
            <a:r>
              <a:rPr lang="en-US" sz="1800" dirty="0"/>
              <a:t>Skylake Incuvest </a:t>
            </a:r>
          </a:p>
          <a:p>
            <a:pPr lvl="1" fontAlgn="auto">
              <a:spcAft>
                <a:spcPts val="0"/>
              </a:spcAft>
              <a:buSzPct val="70000"/>
              <a:buFont typeface="Wingdings" charset="2"/>
              <a:buChar char="§"/>
              <a:defRPr/>
            </a:pPr>
            <a:r>
              <a:rPr lang="en-US" sz="1800" dirty="0" smtClean="0"/>
              <a:t>Utility industry leadership on our Board </a:t>
            </a:r>
            <a:r>
              <a:rPr lang="en-US" sz="1800" dirty="0"/>
              <a:t>– Pat Wood, Foster Duncan </a:t>
            </a:r>
          </a:p>
          <a:p>
            <a:pPr fontAlgn="auto">
              <a:spcAft>
                <a:spcPts val="0"/>
              </a:spcAft>
              <a:buFont typeface="Arial" pitchFamily="34" charset="0"/>
              <a:buChar char="•"/>
              <a:defRPr/>
            </a:pPr>
            <a:endParaRPr lang="en-US" dirty="0"/>
          </a:p>
        </p:txBody>
      </p:sp>
      <p:sp>
        <p:nvSpPr>
          <p:cNvPr id="12291" name="Slide Number Placeholder 7"/>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CDC30D8-D5A8-4580-8D9C-39301CE36C42}" type="slidenum">
              <a:rPr lang="en-US">
                <a:latin typeface="Arial" charset="0"/>
                <a:cs typeface="Arial" charset="0"/>
              </a:rPr>
              <a:pPr fontAlgn="base">
                <a:spcBef>
                  <a:spcPct val="0"/>
                </a:spcBef>
                <a:spcAft>
                  <a:spcPct val="0"/>
                </a:spcAft>
              </a:pPr>
              <a:t>1</a:t>
            </a:fld>
            <a:endParaRPr lang="en-US">
              <a:latin typeface="Arial" charset="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algn="r" eaLnBrk="1" hangingPunct="1"/>
            <a:r>
              <a:rPr lang="en-US" smtClean="0">
                <a:latin typeface="Arial" charset="0"/>
                <a:cs typeface="Arial" charset="0"/>
              </a:rPr>
              <a:t>N-1 Capacity w/o OOM urban gen</a:t>
            </a:r>
          </a:p>
        </p:txBody>
      </p:sp>
      <p:sp>
        <p:nvSpPr>
          <p:cNvPr id="45058" name="Date Placeholder 2"/>
          <p:cNvSpPr>
            <a:spLocks noGrp="1"/>
          </p:cNvSpPr>
          <p:nvPr>
            <p:ph type="dt" sz="quarter" idx="1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FFFFFF"/>
                </a:solidFill>
                <a:latin typeface="Arial" charset="0"/>
                <a:cs typeface="Arial" charset="0"/>
              </a:rPr>
              <a:t>4/4/2011</a:t>
            </a:r>
          </a:p>
        </p:txBody>
      </p:sp>
      <p:sp>
        <p:nvSpPr>
          <p:cNvPr id="45059" name="Slide Number Placeholder 4"/>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8FBBAF-867A-4E0F-AC3D-6E1195BDBB09}" type="slidenum">
              <a:rPr lang="en-US" smtClean="0">
                <a:solidFill>
                  <a:srgbClr val="FFFFFF"/>
                </a:solidFill>
                <a:latin typeface="Arial" charset="0"/>
                <a:cs typeface="Arial" charset="0"/>
              </a:rPr>
              <a:pPr fontAlgn="base">
                <a:spcBef>
                  <a:spcPct val="0"/>
                </a:spcBef>
                <a:spcAft>
                  <a:spcPct val="0"/>
                </a:spcAft>
              </a:pPr>
              <a:t>19</a:t>
            </a:fld>
            <a:endParaRPr lang="en-US" smtClean="0">
              <a:solidFill>
                <a:srgbClr val="FFFFFF"/>
              </a:solidFill>
              <a:latin typeface="Arial" charset="0"/>
              <a:cs typeface="Arial" charset="0"/>
            </a:endParaRPr>
          </a:p>
        </p:txBody>
      </p:sp>
      <p:sp>
        <p:nvSpPr>
          <p:cNvPr id="45060" name="TextBox 19"/>
          <p:cNvSpPr txBox="1">
            <a:spLocks noChangeArrowheads="1"/>
          </p:cNvSpPr>
          <p:nvPr/>
        </p:nvSpPr>
        <p:spPr bwMode="auto">
          <a:xfrm>
            <a:off x="914400" y="5257800"/>
            <a:ext cx="6781800" cy="646113"/>
          </a:xfrm>
          <a:prstGeom prst="rect">
            <a:avLst/>
          </a:prstGeom>
          <a:noFill/>
          <a:ln w="9525">
            <a:noFill/>
            <a:miter lim="800000"/>
            <a:headEnd/>
            <a:tailEnd/>
          </a:ln>
        </p:spPr>
        <p:txBody>
          <a:bodyPr>
            <a:spAutoFit/>
          </a:bodyPr>
          <a:lstStyle/>
          <a:p>
            <a:pPr algn="ctr"/>
            <a:r>
              <a:rPr lang="en-US">
                <a:solidFill>
                  <a:srgbClr val="6F6E73"/>
                </a:solidFill>
                <a:latin typeface="Calibri" pitchFamily="34" charset="0"/>
                <a:cs typeface="Arial" charset="0"/>
              </a:rPr>
              <a:t>Line drops and storage provides additional capacity. Urban generator was not started until contingency.  </a:t>
            </a:r>
          </a:p>
        </p:txBody>
      </p:sp>
      <p:pic>
        <p:nvPicPr>
          <p:cNvPr id="45061" name="Picture 46" descr="1.png"/>
          <p:cNvPicPr>
            <a:picLocks noChangeAspect="1"/>
          </p:cNvPicPr>
          <p:nvPr/>
        </p:nvPicPr>
        <p:blipFill>
          <a:blip r:embed="rId3"/>
          <a:srcRect/>
          <a:stretch>
            <a:fillRect/>
          </a:stretch>
        </p:blipFill>
        <p:spPr bwMode="auto">
          <a:xfrm>
            <a:off x="3733800" y="1143000"/>
            <a:ext cx="1600200" cy="2606675"/>
          </a:xfrm>
          <a:prstGeom prst="rect">
            <a:avLst/>
          </a:prstGeom>
          <a:noFill/>
          <a:ln w="9525">
            <a:noFill/>
            <a:miter lim="800000"/>
            <a:headEnd/>
            <a:tailEnd/>
          </a:ln>
        </p:spPr>
      </p:pic>
      <p:pic>
        <p:nvPicPr>
          <p:cNvPr id="45062" name="Picture 47" descr="2.png"/>
          <p:cNvPicPr>
            <a:picLocks noChangeAspect="1"/>
          </p:cNvPicPr>
          <p:nvPr/>
        </p:nvPicPr>
        <p:blipFill>
          <a:blip r:embed="rId4"/>
          <a:srcRect/>
          <a:stretch>
            <a:fillRect/>
          </a:stretch>
        </p:blipFill>
        <p:spPr bwMode="auto">
          <a:xfrm>
            <a:off x="533400" y="1989138"/>
            <a:ext cx="1447800" cy="1584325"/>
          </a:xfrm>
          <a:prstGeom prst="rect">
            <a:avLst/>
          </a:prstGeom>
          <a:noFill/>
          <a:ln w="9525">
            <a:noFill/>
            <a:miter lim="800000"/>
            <a:headEnd/>
            <a:tailEnd/>
          </a:ln>
        </p:spPr>
      </p:pic>
      <p:pic>
        <p:nvPicPr>
          <p:cNvPr id="45063" name="Picture 48" descr="2.png"/>
          <p:cNvPicPr>
            <a:picLocks noChangeAspect="1"/>
          </p:cNvPicPr>
          <p:nvPr/>
        </p:nvPicPr>
        <p:blipFill>
          <a:blip r:embed="rId4"/>
          <a:srcRect/>
          <a:stretch>
            <a:fillRect/>
          </a:stretch>
        </p:blipFill>
        <p:spPr bwMode="auto">
          <a:xfrm>
            <a:off x="7086600" y="1989138"/>
            <a:ext cx="1447800" cy="1584325"/>
          </a:xfrm>
          <a:prstGeom prst="rect">
            <a:avLst/>
          </a:prstGeom>
          <a:noFill/>
          <a:ln w="9525">
            <a:noFill/>
            <a:miter lim="800000"/>
            <a:headEnd/>
            <a:tailEnd/>
          </a:ln>
        </p:spPr>
      </p:pic>
      <p:cxnSp>
        <p:nvCxnSpPr>
          <p:cNvPr id="28" name="Straight Arrow Connector 27"/>
          <p:cNvCxnSpPr/>
          <p:nvPr/>
        </p:nvCxnSpPr>
        <p:spPr>
          <a:xfrm>
            <a:off x="1981200" y="2554288"/>
            <a:ext cx="1524000" cy="1587"/>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5562600" y="2554288"/>
            <a:ext cx="1524000" cy="1587"/>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5562600" y="3024188"/>
            <a:ext cx="1524000" cy="1587"/>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5067" name="TextBox 52"/>
          <p:cNvSpPr txBox="1">
            <a:spLocks noChangeArrowheads="1"/>
          </p:cNvSpPr>
          <p:nvPr/>
        </p:nvSpPr>
        <p:spPr bwMode="auto">
          <a:xfrm>
            <a:off x="1981200" y="2147888"/>
            <a:ext cx="1524000" cy="415925"/>
          </a:xfrm>
          <a:prstGeom prst="rect">
            <a:avLst/>
          </a:prstGeom>
          <a:solidFill>
            <a:srgbClr val="FFFF00"/>
          </a:solidFill>
          <a:ln w="9525">
            <a:noFill/>
            <a:miter lim="800000"/>
            <a:headEnd/>
            <a:tailEnd/>
          </a:ln>
        </p:spPr>
        <p:txBody>
          <a:bodyPr>
            <a:spAutoFit/>
          </a:bodyPr>
          <a:lstStyle/>
          <a:p>
            <a:pPr algn="ctr"/>
            <a:r>
              <a:rPr lang="en-US" sz="1200">
                <a:solidFill>
                  <a:srgbClr val="000000"/>
                </a:solidFill>
                <a:latin typeface="Calibri" pitchFamily="34" charset="0"/>
                <a:cs typeface="Arial" charset="0"/>
              </a:rPr>
              <a:t>200 MW</a:t>
            </a:r>
          </a:p>
          <a:p>
            <a:pPr algn="ctr"/>
            <a:r>
              <a:rPr lang="en-US" sz="900">
                <a:solidFill>
                  <a:srgbClr val="000000"/>
                </a:solidFill>
                <a:latin typeface="Calibri" pitchFamily="34" charset="0"/>
                <a:cs typeface="Arial" charset="0"/>
              </a:rPr>
              <a:t>Capacity: 200 MW</a:t>
            </a:r>
          </a:p>
        </p:txBody>
      </p:sp>
      <p:sp>
        <p:nvSpPr>
          <p:cNvPr id="45068" name="TextBox 33"/>
          <p:cNvSpPr txBox="1">
            <a:spLocks noChangeArrowheads="1"/>
          </p:cNvSpPr>
          <p:nvPr/>
        </p:nvSpPr>
        <p:spPr bwMode="auto">
          <a:xfrm>
            <a:off x="2590800" y="1295400"/>
            <a:ext cx="1524000" cy="646113"/>
          </a:xfrm>
          <a:prstGeom prst="rect">
            <a:avLst/>
          </a:prstGeom>
          <a:noFill/>
          <a:ln w="9525">
            <a:noFill/>
            <a:miter lim="800000"/>
            <a:headEnd/>
            <a:tailEnd/>
          </a:ln>
        </p:spPr>
        <p:txBody>
          <a:bodyPr>
            <a:spAutoFit/>
          </a:bodyPr>
          <a:lstStyle/>
          <a:p>
            <a:pPr algn="ctr"/>
            <a:r>
              <a:rPr lang="en-US" b="1">
                <a:solidFill>
                  <a:srgbClr val="604A7B"/>
                </a:solidFill>
                <a:latin typeface="Calibri" pitchFamily="34" charset="0"/>
                <a:cs typeface="Arial" charset="0"/>
              </a:rPr>
              <a:t>Load Center: 450 MW</a:t>
            </a:r>
          </a:p>
        </p:txBody>
      </p:sp>
      <p:sp>
        <p:nvSpPr>
          <p:cNvPr id="45069" name="TextBox 34"/>
          <p:cNvSpPr txBox="1">
            <a:spLocks noChangeArrowheads="1"/>
          </p:cNvSpPr>
          <p:nvPr/>
        </p:nvSpPr>
        <p:spPr bwMode="auto">
          <a:xfrm>
            <a:off x="7010400" y="3706813"/>
            <a:ext cx="1524000" cy="369887"/>
          </a:xfrm>
          <a:prstGeom prst="rect">
            <a:avLst/>
          </a:prstGeom>
          <a:noFill/>
          <a:ln w="9525">
            <a:noFill/>
            <a:miter lim="800000"/>
            <a:headEnd/>
            <a:tailEnd/>
          </a:ln>
        </p:spPr>
        <p:txBody>
          <a:bodyPr>
            <a:spAutoFit/>
          </a:bodyPr>
          <a:lstStyle/>
          <a:p>
            <a:pPr algn="ctr"/>
            <a:r>
              <a:rPr lang="en-US" b="1">
                <a:solidFill>
                  <a:srgbClr val="604A7B"/>
                </a:solidFill>
                <a:latin typeface="Calibri" pitchFamily="34" charset="0"/>
                <a:cs typeface="Arial" charset="0"/>
              </a:rPr>
              <a:t>Generator B</a:t>
            </a:r>
          </a:p>
        </p:txBody>
      </p:sp>
      <p:sp>
        <p:nvSpPr>
          <p:cNvPr id="45070" name="TextBox 35"/>
          <p:cNvSpPr txBox="1">
            <a:spLocks noChangeArrowheads="1"/>
          </p:cNvSpPr>
          <p:nvPr/>
        </p:nvSpPr>
        <p:spPr bwMode="auto">
          <a:xfrm>
            <a:off x="457200" y="3706813"/>
            <a:ext cx="1524000" cy="369887"/>
          </a:xfrm>
          <a:prstGeom prst="rect">
            <a:avLst/>
          </a:prstGeom>
          <a:noFill/>
          <a:ln w="9525">
            <a:noFill/>
            <a:miter lim="800000"/>
            <a:headEnd/>
            <a:tailEnd/>
          </a:ln>
        </p:spPr>
        <p:txBody>
          <a:bodyPr>
            <a:spAutoFit/>
          </a:bodyPr>
          <a:lstStyle/>
          <a:p>
            <a:pPr algn="ctr"/>
            <a:r>
              <a:rPr lang="en-US" b="1">
                <a:solidFill>
                  <a:srgbClr val="604A7B"/>
                </a:solidFill>
                <a:latin typeface="Calibri" pitchFamily="34" charset="0"/>
                <a:cs typeface="Arial" charset="0"/>
              </a:rPr>
              <a:t>Generator A</a:t>
            </a:r>
          </a:p>
        </p:txBody>
      </p:sp>
      <p:cxnSp>
        <p:nvCxnSpPr>
          <p:cNvPr id="37" name="Straight Arrow Connector 36"/>
          <p:cNvCxnSpPr/>
          <p:nvPr/>
        </p:nvCxnSpPr>
        <p:spPr>
          <a:xfrm rot="10800000">
            <a:off x="76200" y="2690813"/>
            <a:ext cx="685800" cy="0"/>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8382000" y="2690813"/>
            <a:ext cx="609600" cy="0"/>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39" name="Picture 60" descr="XP_DPR3.png"/>
          <p:cNvPicPr>
            <a:picLocks noChangeAspect="1"/>
          </p:cNvPicPr>
          <p:nvPr/>
        </p:nvPicPr>
        <p:blipFill>
          <a:blip r:embed="rId5"/>
          <a:srcRect/>
          <a:stretch>
            <a:fillRect/>
          </a:stretch>
        </p:blipFill>
        <p:spPr bwMode="auto">
          <a:xfrm>
            <a:off x="2971800" y="3148013"/>
            <a:ext cx="1222375" cy="711200"/>
          </a:xfrm>
          <a:prstGeom prst="rect">
            <a:avLst/>
          </a:prstGeom>
          <a:ln>
            <a:noFill/>
          </a:ln>
          <a:effectLst>
            <a:outerShdw blurRad="292100" dist="139700" dir="2700000" algn="tl" rotWithShape="0">
              <a:srgbClr val="92D050">
                <a:alpha val="65000"/>
              </a:srgbClr>
            </a:outerShdw>
          </a:effectLst>
        </p:spPr>
      </p:pic>
      <p:pic>
        <p:nvPicPr>
          <p:cNvPr id="45074" name="Picture 61" descr="4.png"/>
          <p:cNvPicPr>
            <a:picLocks noChangeAspect="1"/>
          </p:cNvPicPr>
          <p:nvPr/>
        </p:nvPicPr>
        <p:blipFill>
          <a:blip r:embed="rId6"/>
          <a:srcRect/>
          <a:stretch>
            <a:fillRect/>
          </a:stretch>
        </p:blipFill>
        <p:spPr bwMode="auto">
          <a:xfrm>
            <a:off x="3810000" y="2930525"/>
            <a:ext cx="2214563" cy="1081088"/>
          </a:xfrm>
          <a:prstGeom prst="rect">
            <a:avLst/>
          </a:prstGeom>
          <a:noFill/>
          <a:ln w="9525">
            <a:noFill/>
            <a:miter lim="800000"/>
            <a:headEnd/>
            <a:tailEnd/>
          </a:ln>
        </p:spPr>
      </p:pic>
      <p:sp>
        <p:nvSpPr>
          <p:cNvPr id="45075" name="TextBox 46"/>
          <p:cNvSpPr txBox="1">
            <a:spLocks noChangeArrowheads="1"/>
          </p:cNvSpPr>
          <p:nvPr/>
        </p:nvSpPr>
        <p:spPr bwMode="auto">
          <a:xfrm>
            <a:off x="2438400" y="3706813"/>
            <a:ext cx="1524000" cy="461962"/>
          </a:xfrm>
          <a:prstGeom prst="rect">
            <a:avLst/>
          </a:prstGeom>
          <a:solidFill>
            <a:srgbClr val="FFFF00"/>
          </a:solidFill>
          <a:ln w="9525">
            <a:noFill/>
            <a:miter lim="800000"/>
            <a:headEnd/>
            <a:tailEnd/>
          </a:ln>
        </p:spPr>
        <p:txBody>
          <a:bodyPr>
            <a:spAutoFit/>
          </a:bodyPr>
          <a:lstStyle/>
          <a:p>
            <a:pPr algn="ctr"/>
            <a:r>
              <a:rPr lang="en-US" sz="1200">
                <a:solidFill>
                  <a:srgbClr val="000000"/>
                </a:solidFill>
                <a:latin typeface="Calibri" pitchFamily="34" charset="0"/>
                <a:cs typeface="Arial" charset="0"/>
              </a:rPr>
              <a:t>24 MW</a:t>
            </a:r>
          </a:p>
          <a:p>
            <a:pPr algn="ctr"/>
            <a:r>
              <a:rPr lang="en-US" sz="1200">
                <a:solidFill>
                  <a:srgbClr val="000000"/>
                </a:solidFill>
                <a:latin typeface="Calibri" pitchFamily="34" charset="0"/>
                <a:cs typeface="Arial" charset="0"/>
              </a:rPr>
              <a:t>Capacity: 50 MW</a:t>
            </a:r>
          </a:p>
        </p:txBody>
      </p:sp>
      <p:sp>
        <p:nvSpPr>
          <p:cNvPr id="45076" name="TextBox 52"/>
          <p:cNvSpPr txBox="1">
            <a:spLocks noChangeArrowheads="1"/>
          </p:cNvSpPr>
          <p:nvPr/>
        </p:nvSpPr>
        <p:spPr bwMode="auto">
          <a:xfrm>
            <a:off x="5562600" y="3021013"/>
            <a:ext cx="1524000" cy="415925"/>
          </a:xfrm>
          <a:prstGeom prst="rect">
            <a:avLst/>
          </a:prstGeom>
          <a:noFill/>
          <a:ln w="9525">
            <a:noFill/>
            <a:miter lim="800000"/>
            <a:headEnd/>
            <a:tailEnd/>
          </a:ln>
        </p:spPr>
        <p:txBody>
          <a:bodyPr>
            <a:spAutoFit/>
          </a:bodyPr>
          <a:lstStyle/>
          <a:p>
            <a:pPr algn="ctr"/>
            <a:r>
              <a:rPr lang="en-US" sz="1200">
                <a:solidFill>
                  <a:srgbClr val="000000"/>
                </a:solidFill>
                <a:latin typeface="Calibri" pitchFamily="34" charset="0"/>
                <a:cs typeface="Arial" charset="0"/>
              </a:rPr>
              <a:t>113 MW</a:t>
            </a:r>
          </a:p>
          <a:p>
            <a:pPr algn="ctr"/>
            <a:r>
              <a:rPr lang="en-US" sz="900">
                <a:solidFill>
                  <a:srgbClr val="000000"/>
                </a:solidFill>
                <a:latin typeface="Calibri" pitchFamily="34" charset="0"/>
                <a:cs typeface="Arial" charset="0"/>
              </a:rPr>
              <a:t>Capacity: 200 MW</a:t>
            </a:r>
          </a:p>
        </p:txBody>
      </p:sp>
      <p:sp>
        <p:nvSpPr>
          <p:cNvPr id="45077" name="TextBox 52"/>
          <p:cNvSpPr txBox="1">
            <a:spLocks noChangeArrowheads="1"/>
          </p:cNvSpPr>
          <p:nvPr/>
        </p:nvSpPr>
        <p:spPr bwMode="auto">
          <a:xfrm>
            <a:off x="5562600" y="2147888"/>
            <a:ext cx="1524000" cy="415925"/>
          </a:xfrm>
          <a:prstGeom prst="rect">
            <a:avLst/>
          </a:prstGeom>
          <a:noFill/>
          <a:ln w="9525">
            <a:noFill/>
            <a:miter lim="800000"/>
            <a:headEnd/>
            <a:tailEnd/>
          </a:ln>
        </p:spPr>
        <p:txBody>
          <a:bodyPr>
            <a:spAutoFit/>
          </a:bodyPr>
          <a:lstStyle/>
          <a:p>
            <a:pPr algn="ctr"/>
            <a:r>
              <a:rPr lang="en-US" sz="1200">
                <a:solidFill>
                  <a:srgbClr val="000000"/>
                </a:solidFill>
                <a:latin typeface="Calibri" pitchFamily="34" charset="0"/>
                <a:cs typeface="Arial" charset="0"/>
              </a:rPr>
              <a:t>113 MW</a:t>
            </a:r>
          </a:p>
          <a:p>
            <a:pPr algn="ctr"/>
            <a:r>
              <a:rPr lang="en-US" sz="900">
                <a:solidFill>
                  <a:srgbClr val="000000"/>
                </a:solidFill>
                <a:latin typeface="Calibri" pitchFamily="34" charset="0"/>
                <a:cs typeface="Arial" charset="0"/>
              </a:rPr>
              <a:t>Capacity: 200 MW</a:t>
            </a:r>
          </a:p>
        </p:txBody>
      </p:sp>
      <p:sp>
        <p:nvSpPr>
          <p:cNvPr id="49" name="TextBox 48"/>
          <p:cNvSpPr txBox="1"/>
          <p:nvPr/>
        </p:nvSpPr>
        <p:spPr>
          <a:xfrm>
            <a:off x="3543300" y="4137025"/>
            <a:ext cx="1524000" cy="723900"/>
          </a:xfrm>
          <a:prstGeom prst="rect">
            <a:avLst/>
          </a:prstGeom>
          <a:solidFill>
            <a:srgbClr val="FF99FF"/>
          </a:solidFill>
        </p:spPr>
        <p:txBody>
          <a:bodyPr>
            <a:spAutoFit/>
          </a:bodyPr>
          <a:lstStyle/>
          <a:p>
            <a:pPr algn="ctr">
              <a:defRPr/>
            </a:pPr>
            <a:r>
              <a:rPr lang="en-US" b="1" dirty="0">
                <a:solidFill>
                  <a:srgbClr val="8064A2">
                    <a:lumMod val="75000"/>
                  </a:srgbClr>
                </a:solidFill>
                <a:latin typeface="+mn-lt"/>
                <a:cs typeface="Arial" pitchFamily="34" charset="0"/>
              </a:rPr>
              <a:t>Generator C</a:t>
            </a:r>
          </a:p>
          <a:p>
            <a:pPr algn="ctr">
              <a:defRPr/>
            </a:pPr>
            <a:r>
              <a:rPr lang="en-US" sz="1400" dirty="0">
                <a:solidFill>
                  <a:srgbClr val="FF0000"/>
                </a:solidFill>
                <a:effectLst>
                  <a:outerShdw blurRad="38100" dist="38100" dir="2700000" algn="tl">
                    <a:srgbClr val="000000">
                      <a:alpha val="43137"/>
                    </a:srgbClr>
                  </a:outerShdw>
                </a:effectLst>
                <a:latin typeface="+mn-lt"/>
                <a:cs typeface="Arial" charset="0"/>
              </a:rPr>
              <a:t>Coming on-line</a:t>
            </a:r>
          </a:p>
          <a:p>
            <a:pPr algn="ctr">
              <a:defRPr/>
            </a:pPr>
            <a:r>
              <a:rPr lang="en-US" sz="900" dirty="0">
                <a:solidFill>
                  <a:prstClr val="black"/>
                </a:solidFill>
                <a:latin typeface="+mn-lt"/>
                <a:cs typeface="Arial" charset="0"/>
              </a:rPr>
              <a:t>Capacity: 75 MW</a:t>
            </a:r>
            <a:endParaRPr lang="en-US" b="1" dirty="0">
              <a:solidFill>
                <a:srgbClr val="8064A2">
                  <a:lumMod val="75000"/>
                </a:srgbClr>
              </a:solidFill>
              <a:latin typeface="+mn-lt"/>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algn="r" eaLnBrk="1" hangingPunct="1"/>
            <a:r>
              <a:rPr lang="en-US" smtClean="0">
                <a:latin typeface="Arial" charset="0"/>
                <a:cs typeface="Arial" charset="0"/>
              </a:rPr>
              <a:t>Prepared for N-1-1 Need</a:t>
            </a:r>
          </a:p>
        </p:txBody>
      </p:sp>
      <p:sp>
        <p:nvSpPr>
          <p:cNvPr id="47106" name="Date Placeholder 2"/>
          <p:cNvSpPr>
            <a:spLocks noGrp="1"/>
          </p:cNvSpPr>
          <p:nvPr>
            <p:ph type="dt" sz="quarter" idx="1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FFFFFF"/>
                </a:solidFill>
                <a:latin typeface="Arial" charset="0"/>
                <a:cs typeface="Arial" charset="0"/>
              </a:rPr>
              <a:t>4/4/2011</a:t>
            </a:r>
          </a:p>
        </p:txBody>
      </p:sp>
      <p:sp>
        <p:nvSpPr>
          <p:cNvPr id="47107" name="Slide Number Placeholder 4"/>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8CCFF4-1516-464D-8F1D-53C12E18C99A}" type="slidenum">
              <a:rPr lang="en-US" smtClean="0">
                <a:solidFill>
                  <a:srgbClr val="FFFFFF"/>
                </a:solidFill>
                <a:latin typeface="Arial" charset="0"/>
                <a:cs typeface="Arial" charset="0"/>
              </a:rPr>
              <a:pPr fontAlgn="base">
                <a:spcBef>
                  <a:spcPct val="0"/>
                </a:spcBef>
                <a:spcAft>
                  <a:spcPct val="0"/>
                </a:spcAft>
              </a:pPr>
              <a:t>20</a:t>
            </a:fld>
            <a:endParaRPr lang="en-US" smtClean="0">
              <a:solidFill>
                <a:srgbClr val="FFFFFF"/>
              </a:solidFill>
              <a:latin typeface="Arial" charset="0"/>
              <a:cs typeface="Arial" charset="0"/>
            </a:endParaRPr>
          </a:p>
        </p:txBody>
      </p:sp>
      <p:sp>
        <p:nvSpPr>
          <p:cNvPr id="47108" name="TextBox 19"/>
          <p:cNvSpPr txBox="1">
            <a:spLocks noChangeArrowheads="1"/>
          </p:cNvSpPr>
          <p:nvPr/>
        </p:nvSpPr>
        <p:spPr bwMode="auto">
          <a:xfrm>
            <a:off x="914400" y="4840288"/>
            <a:ext cx="7010400" cy="646112"/>
          </a:xfrm>
          <a:prstGeom prst="rect">
            <a:avLst/>
          </a:prstGeom>
          <a:noFill/>
          <a:ln w="9525">
            <a:noFill/>
            <a:miter lim="800000"/>
            <a:headEnd/>
            <a:tailEnd/>
          </a:ln>
        </p:spPr>
        <p:txBody>
          <a:bodyPr>
            <a:spAutoFit/>
          </a:bodyPr>
          <a:lstStyle/>
          <a:p>
            <a:pPr algn="ctr"/>
            <a:r>
              <a:rPr lang="en-US">
                <a:solidFill>
                  <a:srgbClr val="6F6E73"/>
                </a:solidFill>
                <a:latin typeface="Calibri" pitchFamily="34" charset="0"/>
                <a:cs typeface="Arial" charset="0"/>
              </a:rPr>
              <a:t>With time provided by Storage, urban generator comes online to prepare for next contingency.  Storage will need to recharge.</a:t>
            </a:r>
          </a:p>
        </p:txBody>
      </p:sp>
      <p:pic>
        <p:nvPicPr>
          <p:cNvPr id="47109" name="Picture 46" descr="1.png"/>
          <p:cNvPicPr>
            <a:picLocks noChangeAspect="1"/>
          </p:cNvPicPr>
          <p:nvPr/>
        </p:nvPicPr>
        <p:blipFill>
          <a:blip r:embed="rId3"/>
          <a:srcRect/>
          <a:stretch>
            <a:fillRect/>
          </a:stretch>
        </p:blipFill>
        <p:spPr bwMode="auto">
          <a:xfrm>
            <a:off x="3733800" y="1143000"/>
            <a:ext cx="1600200" cy="2606675"/>
          </a:xfrm>
          <a:prstGeom prst="rect">
            <a:avLst/>
          </a:prstGeom>
          <a:noFill/>
          <a:ln w="9525">
            <a:noFill/>
            <a:miter lim="800000"/>
            <a:headEnd/>
            <a:tailEnd/>
          </a:ln>
        </p:spPr>
      </p:pic>
      <p:pic>
        <p:nvPicPr>
          <p:cNvPr id="47110" name="Picture 47" descr="2.png"/>
          <p:cNvPicPr>
            <a:picLocks noChangeAspect="1"/>
          </p:cNvPicPr>
          <p:nvPr/>
        </p:nvPicPr>
        <p:blipFill>
          <a:blip r:embed="rId4"/>
          <a:srcRect/>
          <a:stretch>
            <a:fillRect/>
          </a:stretch>
        </p:blipFill>
        <p:spPr bwMode="auto">
          <a:xfrm>
            <a:off x="533400" y="1989138"/>
            <a:ext cx="1447800" cy="1584325"/>
          </a:xfrm>
          <a:prstGeom prst="rect">
            <a:avLst/>
          </a:prstGeom>
          <a:noFill/>
          <a:ln w="9525">
            <a:noFill/>
            <a:miter lim="800000"/>
            <a:headEnd/>
            <a:tailEnd/>
          </a:ln>
        </p:spPr>
      </p:pic>
      <p:pic>
        <p:nvPicPr>
          <p:cNvPr id="47111" name="Picture 48" descr="2.png"/>
          <p:cNvPicPr>
            <a:picLocks noChangeAspect="1"/>
          </p:cNvPicPr>
          <p:nvPr/>
        </p:nvPicPr>
        <p:blipFill>
          <a:blip r:embed="rId4"/>
          <a:srcRect/>
          <a:stretch>
            <a:fillRect/>
          </a:stretch>
        </p:blipFill>
        <p:spPr bwMode="auto">
          <a:xfrm>
            <a:off x="7086600" y="1989138"/>
            <a:ext cx="1447800" cy="1584325"/>
          </a:xfrm>
          <a:prstGeom prst="rect">
            <a:avLst/>
          </a:prstGeom>
          <a:noFill/>
          <a:ln w="9525">
            <a:noFill/>
            <a:miter lim="800000"/>
            <a:headEnd/>
            <a:tailEnd/>
          </a:ln>
        </p:spPr>
      </p:pic>
      <p:cxnSp>
        <p:nvCxnSpPr>
          <p:cNvPr id="27" name="Straight Arrow Connector 26"/>
          <p:cNvCxnSpPr/>
          <p:nvPr/>
        </p:nvCxnSpPr>
        <p:spPr>
          <a:xfrm>
            <a:off x="1981200" y="2554288"/>
            <a:ext cx="1524000" cy="1587"/>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5562600" y="2554288"/>
            <a:ext cx="1524000" cy="1587"/>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5562600" y="3024188"/>
            <a:ext cx="1524000" cy="1587"/>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7115" name="TextBox 52"/>
          <p:cNvSpPr txBox="1">
            <a:spLocks noChangeArrowheads="1"/>
          </p:cNvSpPr>
          <p:nvPr/>
        </p:nvSpPr>
        <p:spPr bwMode="auto">
          <a:xfrm>
            <a:off x="1981200" y="2147888"/>
            <a:ext cx="1524000" cy="415925"/>
          </a:xfrm>
          <a:prstGeom prst="rect">
            <a:avLst/>
          </a:prstGeom>
          <a:solidFill>
            <a:srgbClr val="FFFF00"/>
          </a:solidFill>
          <a:ln w="9525">
            <a:noFill/>
            <a:miter lim="800000"/>
            <a:headEnd/>
            <a:tailEnd/>
          </a:ln>
        </p:spPr>
        <p:txBody>
          <a:bodyPr>
            <a:spAutoFit/>
          </a:bodyPr>
          <a:lstStyle/>
          <a:p>
            <a:pPr algn="ctr"/>
            <a:r>
              <a:rPr lang="en-US" sz="1200">
                <a:solidFill>
                  <a:srgbClr val="000000"/>
                </a:solidFill>
                <a:latin typeface="Calibri" pitchFamily="34" charset="0"/>
                <a:cs typeface="Arial" charset="0"/>
              </a:rPr>
              <a:t>200 MW</a:t>
            </a:r>
          </a:p>
          <a:p>
            <a:pPr algn="ctr"/>
            <a:r>
              <a:rPr lang="en-US" sz="900">
                <a:solidFill>
                  <a:srgbClr val="000000"/>
                </a:solidFill>
                <a:latin typeface="Calibri" pitchFamily="34" charset="0"/>
                <a:cs typeface="Arial" charset="0"/>
              </a:rPr>
              <a:t>Capacity: 200 MW</a:t>
            </a:r>
          </a:p>
        </p:txBody>
      </p:sp>
      <p:sp>
        <p:nvSpPr>
          <p:cNvPr id="47116" name="TextBox 32"/>
          <p:cNvSpPr txBox="1">
            <a:spLocks noChangeArrowheads="1"/>
          </p:cNvSpPr>
          <p:nvPr/>
        </p:nvSpPr>
        <p:spPr bwMode="auto">
          <a:xfrm>
            <a:off x="2590800" y="1295400"/>
            <a:ext cx="1524000" cy="646113"/>
          </a:xfrm>
          <a:prstGeom prst="rect">
            <a:avLst/>
          </a:prstGeom>
          <a:noFill/>
          <a:ln w="9525">
            <a:noFill/>
            <a:miter lim="800000"/>
            <a:headEnd/>
            <a:tailEnd/>
          </a:ln>
        </p:spPr>
        <p:txBody>
          <a:bodyPr>
            <a:spAutoFit/>
          </a:bodyPr>
          <a:lstStyle/>
          <a:p>
            <a:pPr algn="ctr"/>
            <a:r>
              <a:rPr lang="en-US" b="1">
                <a:solidFill>
                  <a:srgbClr val="604A7B"/>
                </a:solidFill>
                <a:latin typeface="Calibri" pitchFamily="34" charset="0"/>
                <a:cs typeface="Arial" charset="0"/>
              </a:rPr>
              <a:t>Load Center: 450 MW</a:t>
            </a:r>
          </a:p>
        </p:txBody>
      </p:sp>
      <p:sp>
        <p:nvSpPr>
          <p:cNvPr id="47117" name="TextBox 33"/>
          <p:cNvSpPr txBox="1">
            <a:spLocks noChangeArrowheads="1"/>
          </p:cNvSpPr>
          <p:nvPr/>
        </p:nvSpPr>
        <p:spPr bwMode="auto">
          <a:xfrm>
            <a:off x="7010400" y="3706813"/>
            <a:ext cx="1524000" cy="369887"/>
          </a:xfrm>
          <a:prstGeom prst="rect">
            <a:avLst/>
          </a:prstGeom>
          <a:noFill/>
          <a:ln w="9525">
            <a:noFill/>
            <a:miter lim="800000"/>
            <a:headEnd/>
            <a:tailEnd/>
          </a:ln>
        </p:spPr>
        <p:txBody>
          <a:bodyPr>
            <a:spAutoFit/>
          </a:bodyPr>
          <a:lstStyle/>
          <a:p>
            <a:pPr algn="ctr"/>
            <a:r>
              <a:rPr lang="en-US" b="1">
                <a:solidFill>
                  <a:srgbClr val="604A7B"/>
                </a:solidFill>
                <a:latin typeface="Calibri" pitchFamily="34" charset="0"/>
                <a:cs typeface="Arial" charset="0"/>
              </a:rPr>
              <a:t>Generator B</a:t>
            </a:r>
          </a:p>
        </p:txBody>
      </p:sp>
      <p:sp>
        <p:nvSpPr>
          <p:cNvPr id="47118" name="TextBox 34"/>
          <p:cNvSpPr txBox="1">
            <a:spLocks noChangeArrowheads="1"/>
          </p:cNvSpPr>
          <p:nvPr/>
        </p:nvSpPr>
        <p:spPr bwMode="auto">
          <a:xfrm>
            <a:off x="457200" y="3706813"/>
            <a:ext cx="1524000" cy="369887"/>
          </a:xfrm>
          <a:prstGeom prst="rect">
            <a:avLst/>
          </a:prstGeom>
          <a:noFill/>
          <a:ln w="9525">
            <a:noFill/>
            <a:miter lim="800000"/>
            <a:headEnd/>
            <a:tailEnd/>
          </a:ln>
        </p:spPr>
        <p:txBody>
          <a:bodyPr>
            <a:spAutoFit/>
          </a:bodyPr>
          <a:lstStyle/>
          <a:p>
            <a:pPr algn="ctr"/>
            <a:r>
              <a:rPr lang="en-US" b="1">
                <a:solidFill>
                  <a:srgbClr val="604A7B"/>
                </a:solidFill>
                <a:latin typeface="Calibri" pitchFamily="34" charset="0"/>
                <a:cs typeface="Arial" charset="0"/>
              </a:rPr>
              <a:t>Generator A</a:t>
            </a:r>
          </a:p>
        </p:txBody>
      </p:sp>
      <p:cxnSp>
        <p:nvCxnSpPr>
          <p:cNvPr id="36" name="Straight Arrow Connector 35"/>
          <p:cNvCxnSpPr/>
          <p:nvPr/>
        </p:nvCxnSpPr>
        <p:spPr>
          <a:xfrm rot="10800000">
            <a:off x="76200" y="2690813"/>
            <a:ext cx="685800" cy="0"/>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8382000" y="2690813"/>
            <a:ext cx="609600" cy="0"/>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47121" name="Picture 60" descr="XP_DPR3.png"/>
          <p:cNvPicPr>
            <a:picLocks noChangeAspect="1"/>
          </p:cNvPicPr>
          <p:nvPr/>
        </p:nvPicPr>
        <p:blipFill>
          <a:blip r:embed="rId5"/>
          <a:srcRect/>
          <a:stretch>
            <a:fillRect/>
          </a:stretch>
        </p:blipFill>
        <p:spPr bwMode="auto">
          <a:xfrm>
            <a:off x="2971800" y="3148013"/>
            <a:ext cx="1222375" cy="711200"/>
          </a:xfrm>
          <a:prstGeom prst="rect">
            <a:avLst/>
          </a:prstGeom>
          <a:noFill/>
          <a:ln w="9525">
            <a:noFill/>
            <a:miter lim="800000"/>
            <a:headEnd/>
            <a:tailEnd/>
          </a:ln>
        </p:spPr>
      </p:pic>
      <p:pic>
        <p:nvPicPr>
          <p:cNvPr id="47122" name="Picture 61" descr="4.png"/>
          <p:cNvPicPr>
            <a:picLocks noChangeAspect="1"/>
          </p:cNvPicPr>
          <p:nvPr/>
        </p:nvPicPr>
        <p:blipFill>
          <a:blip r:embed="rId6"/>
          <a:srcRect/>
          <a:stretch>
            <a:fillRect/>
          </a:stretch>
        </p:blipFill>
        <p:spPr bwMode="auto">
          <a:xfrm>
            <a:off x="3946525" y="2930525"/>
            <a:ext cx="2214563" cy="1081088"/>
          </a:xfrm>
          <a:prstGeom prst="rect">
            <a:avLst/>
          </a:prstGeom>
          <a:noFill/>
          <a:ln w="9525">
            <a:noFill/>
            <a:miter lim="800000"/>
            <a:headEnd/>
            <a:tailEnd/>
          </a:ln>
        </p:spPr>
      </p:pic>
      <p:sp>
        <p:nvSpPr>
          <p:cNvPr id="47123" name="TextBox 46"/>
          <p:cNvSpPr txBox="1">
            <a:spLocks noChangeArrowheads="1"/>
          </p:cNvSpPr>
          <p:nvPr/>
        </p:nvSpPr>
        <p:spPr bwMode="auto">
          <a:xfrm>
            <a:off x="2438400" y="3706813"/>
            <a:ext cx="1524000" cy="461962"/>
          </a:xfrm>
          <a:prstGeom prst="rect">
            <a:avLst/>
          </a:prstGeom>
          <a:noFill/>
          <a:ln w="9525">
            <a:noFill/>
            <a:miter lim="800000"/>
            <a:headEnd/>
            <a:tailEnd/>
          </a:ln>
        </p:spPr>
        <p:txBody>
          <a:bodyPr>
            <a:spAutoFit/>
          </a:bodyPr>
          <a:lstStyle/>
          <a:p>
            <a:pPr algn="ctr"/>
            <a:r>
              <a:rPr lang="en-US" sz="1200">
                <a:solidFill>
                  <a:srgbClr val="000000"/>
                </a:solidFill>
                <a:latin typeface="Calibri" pitchFamily="34" charset="0"/>
                <a:cs typeface="Arial" charset="0"/>
              </a:rPr>
              <a:t>Off-line</a:t>
            </a:r>
          </a:p>
          <a:p>
            <a:pPr algn="ctr"/>
            <a:r>
              <a:rPr lang="en-US" sz="1200">
                <a:solidFill>
                  <a:srgbClr val="000000"/>
                </a:solidFill>
                <a:latin typeface="Calibri" pitchFamily="34" charset="0"/>
                <a:cs typeface="Arial" charset="0"/>
              </a:rPr>
              <a:t>Capacity: 50 MW</a:t>
            </a:r>
          </a:p>
        </p:txBody>
      </p:sp>
      <p:sp>
        <p:nvSpPr>
          <p:cNvPr id="47124" name="TextBox 52"/>
          <p:cNvSpPr txBox="1">
            <a:spLocks noChangeArrowheads="1"/>
          </p:cNvSpPr>
          <p:nvPr/>
        </p:nvSpPr>
        <p:spPr bwMode="auto">
          <a:xfrm>
            <a:off x="5562600" y="3021013"/>
            <a:ext cx="1524000" cy="415925"/>
          </a:xfrm>
          <a:prstGeom prst="rect">
            <a:avLst/>
          </a:prstGeom>
          <a:noFill/>
          <a:ln w="9525">
            <a:noFill/>
            <a:miter lim="800000"/>
            <a:headEnd/>
            <a:tailEnd/>
          </a:ln>
        </p:spPr>
        <p:txBody>
          <a:bodyPr>
            <a:spAutoFit/>
          </a:bodyPr>
          <a:lstStyle/>
          <a:p>
            <a:pPr algn="ctr"/>
            <a:r>
              <a:rPr lang="en-US" sz="1200">
                <a:solidFill>
                  <a:srgbClr val="000000"/>
                </a:solidFill>
                <a:latin typeface="Calibri" pitchFamily="34" charset="0"/>
                <a:cs typeface="Arial" charset="0"/>
              </a:rPr>
              <a:t>113 MW</a:t>
            </a:r>
          </a:p>
          <a:p>
            <a:pPr algn="ctr"/>
            <a:r>
              <a:rPr lang="en-US" sz="900">
                <a:solidFill>
                  <a:srgbClr val="000000"/>
                </a:solidFill>
                <a:latin typeface="Calibri" pitchFamily="34" charset="0"/>
                <a:cs typeface="Arial" charset="0"/>
              </a:rPr>
              <a:t>Capacity: 200 MW</a:t>
            </a:r>
          </a:p>
        </p:txBody>
      </p:sp>
      <p:sp>
        <p:nvSpPr>
          <p:cNvPr id="47125" name="TextBox 52"/>
          <p:cNvSpPr txBox="1">
            <a:spLocks noChangeArrowheads="1"/>
          </p:cNvSpPr>
          <p:nvPr/>
        </p:nvSpPr>
        <p:spPr bwMode="auto">
          <a:xfrm>
            <a:off x="5562600" y="2147888"/>
            <a:ext cx="1524000" cy="415925"/>
          </a:xfrm>
          <a:prstGeom prst="rect">
            <a:avLst/>
          </a:prstGeom>
          <a:noFill/>
          <a:ln w="9525">
            <a:noFill/>
            <a:miter lim="800000"/>
            <a:headEnd/>
            <a:tailEnd/>
          </a:ln>
        </p:spPr>
        <p:txBody>
          <a:bodyPr>
            <a:spAutoFit/>
          </a:bodyPr>
          <a:lstStyle/>
          <a:p>
            <a:pPr algn="ctr"/>
            <a:r>
              <a:rPr lang="en-US" sz="1200">
                <a:solidFill>
                  <a:srgbClr val="000000"/>
                </a:solidFill>
                <a:latin typeface="Calibri" pitchFamily="34" charset="0"/>
                <a:cs typeface="Arial" charset="0"/>
              </a:rPr>
              <a:t>113 MW</a:t>
            </a:r>
          </a:p>
          <a:p>
            <a:pPr algn="ctr"/>
            <a:r>
              <a:rPr lang="en-US" sz="900">
                <a:solidFill>
                  <a:srgbClr val="000000"/>
                </a:solidFill>
                <a:latin typeface="Calibri" pitchFamily="34" charset="0"/>
                <a:cs typeface="Arial" charset="0"/>
              </a:rPr>
              <a:t>Capacity: 200 MW</a:t>
            </a:r>
          </a:p>
        </p:txBody>
      </p:sp>
      <p:sp>
        <p:nvSpPr>
          <p:cNvPr id="47126" name="TextBox 44"/>
          <p:cNvSpPr txBox="1">
            <a:spLocks noChangeArrowheads="1"/>
          </p:cNvSpPr>
          <p:nvPr/>
        </p:nvSpPr>
        <p:spPr bwMode="auto">
          <a:xfrm>
            <a:off x="3798888" y="4054475"/>
            <a:ext cx="1470025" cy="554038"/>
          </a:xfrm>
          <a:prstGeom prst="rect">
            <a:avLst/>
          </a:prstGeom>
          <a:solidFill>
            <a:srgbClr val="FFFF00"/>
          </a:solidFill>
          <a:ln w="9525">
            <a:noFill/>
            <a:miter lim="800000"/>
            <a:headEnd/>
            <a:tailEnd/>
          </a:ln>
        </p:spPr>
        <p:txBody>
          <a:bodyPr>
            <a:spAutoFit/>
          </a:bodyPr>
          <a:lstStyle/>
          <a:p>
            <a:pPr algn="ctr"/>
            <a:r>
              <a:rPr lang="en-US" b="1">
                <a:solidFill>
                  <a:srgbClr val="604A7B"/>
                </a:solidFill>
                <a:latin typeface="Calibri" pitchFamily="34" charset="0"/>
                <a:cs typeface="Arial" charset="0"/>
              </a:rPr>
              <a:t>Generator C</a:t>
            </a:r>
          </a:p>
          <a:p>
            <a:pPr algn="ctr"/>
            <a:r>
              <a:rPr lang="en-US" sz="1200">
                <a:solidFill>
                  <a:srgbClr val="000000"/>
                </a:solidFill>
                <a:latin typeface="Calibri" pitchFamily="34" charset="0"/>
                <a:cs typeface="Arial" charset="0"/>
              </a:rPr>
              <a:t>50 MW</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algn="r" eaLnBrk="1" hangingPunct="1"/>
            <a:r>
              <a:rPr lang="en-US" smtClean="0">
                <a:latin typeface="Arial" charset="0"/>
                <a:cs typeface="Arial" charset="0"/>
              </a:rPr>
              <a:t>Satisfy N-1-1</a:t>
            </a:r>
          </a:p>
        </p:txBody>
      </p:sp>
      <p:sp>
        <p:nvSpPr>
          <p:cNvPr id="49154" name="Date Placeholder 2"/>
          <p:cNvSpPr>
            <a:spLocks noGrp="1"/>
          </p:cNvSpPr>
          <p:nvPr>
            <p:ph type="dt" sz="quarter" idx="1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FFFFFF"/>
                </a:solidFill>
                <a:latin typeface="Arial" charset="0"/>
                <a:cs typeface="Arial" charset="0"/>
              </a:rPr>
              <a:t>4/4/2011</a:t>
            </a:r>
          </a:p>
        </p:txBody>
      </p:sp>
      <p:sp>
        <p:nvSpPr>
          <p:cNvPr id="49155" name="Slide Number Placeholder 4"/>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C62B4D7-7BA0-4540-A5C2-DE8C5CF1D1E6}" type="slidenum">
              <a:rPr lang="en-US" smtClean="0">
                <a:solidFill>
                  <a:srgbClr val="FFFFFF"/>
                </a:solidFill>
                <a:latin typeface="Arial" charset="0"/>
                <a:cs typeface="Arial" charset="0"/>
              </a:rPr>
              <a:pPr fontAlgn="base">
                <a:spcBef>
                  <a:spcPct val="0"/>
                </a:spcBef>
                <a:spcAft>
                  <a:spcPct val="0"/>
                </a:spcAft>
              </a:pPr>
              <a:t>21</a:t>
            </a:fld>
            <a:endParaRPr lang="en-US" smtClean="0">
              <a:solidFill>
                <a:srgbClr val="FFFFFF"/>
              </a:solidFill>
              <a:latin typeface="Arial" charset="0"/>
              <a:cs typeface="Arial" charset="0"/>
            </a:endParaRPr>
          </a:p>
        </p:txBody>
      </p:sp>
      <p:sp>
        <p:nvSpPr>
          <p:cNvPr id="49156" name="TextBox 19"/>
          <p:cNvSpPr txBox="1">
            <a:spLocks noChangeArrowheads="1"/>
          </p:cNvSpPr>
          <p:nvPr/>
        </p:nvSpPr>
        <p:spPr bwMode="auto">
          <a:xfrm>
            <a:off x="990600" y="5029200"/>
            <a:ext cx="6781800" cy="369888"/>
          </a:xfrm>
          <a:prstGeom prst="rect">
            <a:avLst/>
          </a:prstGeom>
          <a:noFill/>
          <a:ln w="9525">
            <a:noFill/>
            <a:miter lim="800000"/>
            <a:headEnd/>
            <a:tailEnd/>
          </a:ln>
        </p:spPr>
        <p:txBody>
          <a:bodyPr>
            <a:spAutoFit/>
          </a:bodyPr>
          <a:lstStyle/>
          <a:p>
            <a:pPr algn="ctr"/>
            <a:r>
              <a:rPr lang="en-US">
                <a:solidFill>
                  <a:srgbClr val="6F6E73"/>
                </a:solidFill>
                <a:latin typeface="Calibri" pitchFamily="34" charset="0"/>
                <a:cs typeface="Arial" charset="0"/>
              </a:rPr>
              <a:t>With two lines out, still able to serve load continuously.</a:t>
            </a:r>
          </a:p>
        </p:txBody>
      </p:sp>
      <p:pic>
        <p:nvPicPr>
          <p:cNvPr id="49157" name="Picture 46" descr="1.png"/>
          <p:cNvPicPr>
            <a:picLocks noChangeAspect="1"/>
          </p:cNvPicPr>
          <p:nvPr/>
        </p:nvPicPr>
        <p:blipFill>
          <a:blip r:embed="rId3"/>
          <a:srcRect/>
          <a:stretch>
            <a:fillRect/>
          </a:stretch>
        </p:blipFill>
        <p:spPr bwMode="auto">
          <a:xfrm>
            <a:off x="3733800" y="1143000"/>
            <a:ext cx="1600200" cy="2606675"/>
          </a:xfrm>
          <a:prstGeom prst="rect">
            <a:avLst/>
          </a:prstGeom>
          <a:noFill/>
          <a:ln w="9525">
            <a:noFill/>
            <a:miter lim="800000"/>
            <a:headEnd/>
            <a:tailEnd/>
          </a:ln>
        </p:spPr>
      </p:pic>
      <p:pic>
        <p:nvPicPr>
          <p:cNvPr id="49158" name="Picture 47" descr="2.png"/>
          <p:cNvPicPr>
            <a:picLocks noChangeAspect="1"/>
          </p:cNvPicPr>
          <p:nvPr/>
        </p:nvPicPr>
        <p:blipFill>
          <a:blip r:embed="rId4"/>
          <a:srcRect/>
          <a:stretch>
            <a:fillRect/>
          </a:stretch>
        </p:blipFill>
        <p:spPr bwMode="auto">
          <a:xfrm>
            <a:off x="533400" y="1989138"/>
            <a:ext cx="1447800" cy="1584325"/>
          </a:xfrm>
          <a:prstGeom prst="rect">
            <a:avLst/>
          </a:prstGeom>
          <a:noFill/>
          <a:ln w="9525">
            <a:noFill/>
            <a:miter lim="800000"/>
            <a:headEnd/>
            <a:tailEnd/>
          </a:ln>
        </p:spPr>
      </p:pic>
      <p:pic>
        <p:nvPicPr>
          <p:cNvPr id="49159" name="Picture 48" descr="2.png"/>
          <p:cNvPicPr>
            <a:picLocks noChangeAspect="1"/>
          </p:cNvPicPr>
          <p:nvPr/>
        </p:nvPicPr>
        <p:blipFill>
          <a:blip r:embed="rId4"/>
          <a:srcRect/>
          <a:stretch>
            <a:fillRect/>
          </a:stretch>
        </p:blipFill>
        <p:spPr bwMode="auto">
          <a:xfrm>
            <a:off x="7086600" y="1989138"/>
            <a:ext cx="1447800" cy="1584325"/>
          </a:xfrm>
          <a:prstGeom prst="rect">
            <a:avLst/>
          </a:prstGeom>
          <a:noFill/>
          <a:ln w="9525">
            <a:noFill/>
            <a:miter lim="800000"/>
            <a:headEnd/>
            <a:tailEnd/>
          </a:ln>
        </p:spPr>
      </p:pic>
      <p:cxnSp>
        <p:nvCxnSpPr>
          <p:cNvPr id="46" name="Straight Arrow Connector 45"/>
          <p:cNvCxnSpPr/>
          <p:nvPr/>
        </p:nvCxnSpPr>
        <p:spPr>
          <a:xfrm>
            <a:off x="1981200" y="2554288"/>
            <a:ext cx="1524000" cy="1587"/>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a:off x="5562600" y="2554288"/>
            <a:ext cx="1524000" cy="1587"/>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9162" name="TextBox 52"/>
          <p:cNvSpPr txBox="1">
            <a:spLocks noChangeArrowheads="1"/>
          </p:cNvSpPr>
          <p:nvPr/>
        </p:nvSpPr>
        <p:spPr bwMode="auto">
          <a:xfrm>
            <a:off x="1981200" y="2147888"/>
            <a:ext cx="1524000" cy="415925"/>
          </a:xfrm>
          <a:prstGeom prst="rect">
            <a:avLst/>
          </a:prstGeom>
          <a:solidFill>
            <a:srgbClr val="FFFF00"/>
          </a:solidFill>
          <a:ln w="9525">
            <a:noFill/>
            <a:miter lim="800000"/>
            <a:headEnd/>
            <a:tailEnd/>
          </a:ln>
        </p:spPr>
        <p:txBody>
          <a:bodyPr>
            <a:spAutoFit/>
          </a:bodyPr>
          <a:lstStyle/>
          <a:p>
            <a:pPr algn="ctr"/>
            <a:r>
              <a:rPr lang="en-US" sz="1200">
                <a:solidFill>
                  <a:srgbClr val="000000"/>
                </a:solidFill>
                <a:latin typeface="Calibri" pitchFamily="34" charset="0"/>
                <a:cs typeface="Arial" charset="0"/>
              </a:rPr>
              <a:t>200 MW</a:t>
            </a:r>
          </a:p>
          <a:p>
            <a:pPr algn="ctr"/>
            <a:r>
              <a:rPr lang="en-US" sz="900">
                <a:solidFill>
                  <a:srgbClr val="000000"/>
                </a:solidFill>
                <a:latin typeface="Calibri" pitchFamily="34" charset="0"/>
                <a:cs typeface="Arial" charset="0"/>
              </a:rPr>
              <a:t>Capacity: 200 MW</a:t>
            </a:r>
          </a:p>
        </p:txBody>
      </p:sp>
      <p:sp>
        <p:nvSpPr>
          <p:cNvPr id="49163" name="TextBox 49"/>
          <p:cNvSpPr txBox="1">
            <a:spLocks noChangeArrowheads="1"/>
          </p:cNvSpPr>
          <p:nvPr/>
        </p:nvSpPr>
        <p:spPr bwMode="auto">
          <a:xfrm>
            <a:off x="2590800" y="1295400"/>
            <a:ext cx="1524000" cy="646113"/>
          </a:xfrm>
          <a:prstGeom prst="rect">
            <a:avLst/>
          </a:prstGeom>
          <a:noFill/>
          <a:ln w="9525">
            <a:noFill/>
            <a:miter lim="800000"/>
            <a:headEnd/>
            <a:tailEnd/>
          </a:ln>
        </p:spPr>
        <p:txBody>
          <a:bodyPr>
            <a:spAutoFit/>
          </a:bodyPr>
          <a:lstStyle/>
          <a:p>
            <a:pPr algn="ctr"/>
            <a:r>
              <a:rPr lang="en-US" b="1">
                <a:solidFill>
                  <a:srgbClr val="604A7B"/>
                </a:solidFill>
                <a:latin typeface="Calibri" pitchFamily="34" charset="0"/>
                <a:cs typeface="Arial" charset="0"/>
              </a:rPr>
              <a:t>Load Center: 450 MW</a:t>
            </a:r>
          </a:p>
        </p:txBody>
      </p:sp>
      <p:sp>
        <p:nvSpPr>
          <p:cNvPr id="49164" name="TextBox 50"/>
          <p:cNvSpPr txBox="1">
            <a:spLocks noChangeArrowheads="1"/>
          </p:cNvSpPr>
          <p:nvPr/>
        </p:nvSpPr>
        <p:spPr bwMode="auto">
          <a:xfrm>
            <a:off x="7010400" y="3706813"/>
            <a:ext cx="1524000" cy="369887"/>
          </a:xfrm>
          <a:prstGeom prst="rect">
            <a:avLst/>
          </a:prstGeom>
          <a:noFill/>
          <a:ln w="9525">
            <a:noFill/>
            <a:miter lim="800000"/>
            <a:headEnd/>
            <a:tailEnd/>
          </a:ln>
        </p:spPr>
        <p:txBody>
          <a:bodyPr>
            <a:spAutoFit/>
          </a:bodyPr>
          <a:lstStyle/>
          <a:p>
            <a:pPr algn="ctr"/>
            <a:r>
              <a:rPr lang="en-US" b="1">
                <a:solidFill>
                  <a:srgbClr val="604A7B"/>
                </a:solidFill>
                <a:latin typeface="Calibri" pitchFamily="34" charset="0"/>
                <a:cs typeface="Arial" charset="0"/>
              </a:rPr>
              <a:t>Generator B</a:t>
            </a:r>
          </a:p>
        </p:txBody>
      </p:sp>
      <p:sp>
        <p:nvSpPr>
          <p:cNvPr id="49165" name="TextBox 51"/>
          <p:cNvSpPr txBox="1">
            <a:spLocks noChangeArrowheads="1"/>
          </p:cNvSpPr>
          <p:nvPr/>
        </p:nvSpPr>
        <p:spPr bwMode="auto">
          <a:xfrm>
            <a:off x="457200" y="3706813"/>
            <a:ext cx="1524000" cy="369887"/>
          </a:xfrm>
          <a:prstGeom prst="rect">
            <a:avLst/>
          </a:prstGeom>
          <a:noFill/>
          <a:ln w="9525">
            <a:noFill/>
            <a:miter lim="800000"/>
            <a:headEnd/>
            <a:tailEnd/>
          </a:ln>
        </p:spPr>
        <p:txBody>
          <a:bodyPr>
            <a:spAutoFit/>
          </a:bodyPr>
          <a:lstStyle/>
          <a:p>
            <a:pPr algn="ctr"/>
            <a:r>
              <a:rPr lang="en-US" b="1">
                <a:solidFill>
                  <a:srgbClr val="604A7B"/>
                </a:solidFill>
                <a:latin typeface="Calibri" pitchFamily="34" charset="0"/>
                <a:cs typeface="Arial" charset="0"/>
              </a:rPr>
              <a:t>Generator A</a:t>
            </a:r>
          </a:p>
        </p:txBody>
      </p:sp>
      <p:cxnSp>
        <p:nvCxnSpPr>
          <p:cNvPr id="53" name="Straight Arrow Connector 52"/>
          <p:cNvCxnSpPr/>
          <p:nvPr/>
        </p:nvCxnSpPr>
        <p:spPr>
          <a:xfrm rot="10800000">
            <a:off x="76200" y="2690813"/>
            <a:ext cx="685800" cy="0"/>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8382000" y="2690813"/>
            <a:ext cx="609600" cy="0"/>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49168" name="Picture 60" descr="XP_DPR3.png"/>
          <p:cNvPicPr>
            <a:picLocks noChangeAspect="1"/>
          </p:cNvPicPr>
          <p:nvPr/>
        </p:nvPicPr>
        <p:blipFill>
          <a:blip r:embed="rId5"/>
          <a:srcRect/>
          <a:stretch>
            <a:fillRect/>
          </a:stretch>
        </p:blipFill>
        <p:spPr bwMode="auto">
          <a:xfrm>
            <a:off x="2971800" y="3148013"/>
            <a:ext cx="1222375" cy="711200"/>
          </a:xfrm>
          <a:prstGeom prst="rect">
            <a:avLst/>
          </a:prstGeom>
          <a:noFill/>
          <a:ln w="9525">
            <a:noFill/>
            <a:miter lim="800000"/>
            <a:headEnd/>
            <a:tailEnd/>
          </a:ln>
        </p:spPr>
      </p:pic>
      <p:pic>
        <p:nvPicPr>
          <p:cNvPr id="49169" name="Picture 61" descr="4.png"/>
          <p:cNvPicPr>
            <a:picLocks noChangeAspect="1"/>
          </p:cNvPicPr>
          <p:nvPr/>
        </p:nvPicPr>
        <p:blipFill>
          <a:blip r:embed="rId6"/>
          <a:srcRect/>
          <a:stretch>
            <a:fillRect/>
          </a:stretch>
        </p:blipFill>
        <p:spPr bwMode="auto">
          <a:xfrm>
            <a:off x="3810000" y="2930525"/>
            <a:ext cx="2214563" cy="1081088"/>
          </a:xfrm>
          <a:prstGeom prst="rect">
            <a:avLst/>
          </a:prstGeom>
          <a:noFill/>
          <a:ln w="9525">
            <a:noFill/>
            <a:miter lim="800000"/>
            <a:headEnd/>
            <a:tailEnd/>
          </a:ln>
        </p:spPr>
      </p:pic>
      <p:sp>
        <p:nvSpPr>
          <p:cNvPr id="49170" name="TextBox 46"/>
          <p:cNvSpPr txBox="1">
            <a:spLocks noChangeArrowheads="1"/>
          </p:cNvSpPr>
          <p:nvPr/>
        </p:nvSpPr>
        <p:spPr bwMode="auto">
          <a:xfrm>
            <a:off x="2438400" y="3706813"/>
            <a:ext cx="1524000" cy="461962"/>
          </a:xfrm>
          <a:prstGeom prst="rect">
            <a:avLst/>
          </a:prstGeom>
          <a:noFill/>
          <a:ln w="9525">
            <a:noFill/>
            <a:miter lim="800000"/>
            <a:headEnd/>
            <a:tailEnd/>
          </a:ln>
        </p:spPr>
        <p:txBody>
          <a:bodyPr>
            <a:spAutoFit/>
          </a:bodyPr>
          <a:lstStyle/>
          <a:p>
            <a:pPr algn="ctr"/>
            <a:r>
              <a:rPr lang="en-US" sz="1200">
                <a:solidFill>
                  <a:srgbClr val="000000"/>
                </a:solidFill>
                <a:latin typeface="Calibri" pitchFamily="34" charset="0"/>
                <a:cs typeface="Arial" charset="0"/>
              </a:rPr>
              <a:t>Off-line</a:t>
            </a:r>
          </a:p>
          <a:p>
            <a:pPr algn="ctr"/>
            <a:r>
              <a:rPr lang="en-US" sz="1200">
                <a:solidFill>
                  <a:srgbClr val="000000"/>
                </a:solidFill>
                <a:latin typeface="Calibri" pitchFamily="34" charset="0"/>
                <a:cs typeface="Arial" charset="0"/>
              </a:rPr>
              <a:t>Capacity: 50 MW</a:t>
            </a:r>
          </a:p>
        </p:txBody>
      </p:sp>
      <p:sp>
        <p:nvSpPr>
          <p:cNvPr id="49171" name="TextBox 52"/>
          <p:cNvSpPr txBox="1">
            <a:spLocks noChangeArrowheads="1"/>
          </p:cNvSpPr>
          <p:nvPr/>
        </p:nvSpPr>
        <p:spPr bwMode="auto">
          <a:xfrm>
            <a:off x="5562600" y="2147888"/>
            <a:ext cx="1524000" cy="415925"/>
          </a:xfrm>
          <a:prstGeom prst="rect">
            <a:avLst/>
          </a:prstGeom>
          <a:solidFill>
            <a:srgbClr val="FFFF00"/>
          </a:solidFill>
          <a:ln w="9525">
            <a:noFill/>
            <a:miter lim="800000"/>
            <a:headEnd/>
            <a:tailEnd/>
          </a:ln>
        </p:spPr>
        <p:txBody>
          <a:bodyPr>
            <a:spAutoFit/>
          </a:bodyPr>
          <a:lstStyle/>
          <a:p>
            <a:pPr algn="ctr"/>
            <a:r>
              <a:rPr lang="en-US" sz="1200">
                <a:solidFill>
                  <a:srgbClr val="000000"/>
                </a:solidFill>
                <a:latin typeface="Calibri" pitchFamily="34" charset="0"/>
                <a:cs typeface="Arial" charset="0"/>
              </a:rPr>
              <a:t>200 MW</a:t>
            </a:r>
          </a:p>
          <a:p>
            <a:pPr algn="ctr"/>
            <a:r>
              <a:rPr lang="en-US" sz="900">
                <a:solidFill>
                  <a:srgbClr val="000000"/>
                </a:solidFill>
                <a:latin typeface="Calibri" pitchFamily="34" charset="0"/>
                <a:cs typeface="Arial" charset="0"/>
              </a:rPr>
              <a:t>Capacity: 200 MW</a:t>
            </a:r>
          </a:p>
        </p:txBody>
      </p:sp>
      <p:sp>
        <p:nvSpPr>
          <p:cNvPr id="49172" name="TextBox 59"/>
          <p:cNvSpPr txBox="1">
            <a:spLocks noChangeArrowheads="1"/>
          </p:cNvSpPr>
          <p:nvPr/>
        </p:nvSpPr>
        <p:spPr bwMode="auto">
          <a:xfrm>
            <a:off x="3771900" y="4011613"/>
            <a:ext cx="1524000" cy="692150"/>
          </a:xfrm>
          <a:prstGeom prst="rect">
            <a:avLst/>
          </a:prstGeom>
          <a:solidFill>
            <a:srgbClr val="FFFF00"/>
          </a:solidFill>
          <a:ln w="9525">
            <a:noFill/>
            <a:miter lim="800000"/>
            <a:headEnd/>
            <a:tailEnd/>
          </a:ln>
        </p:spPr>
        <p:txBody>
          <a:bodyPr>
            <a:spAutoFit/>
          </a:bodyPr>
          <a:lstStyle/>
          <a:p>
            <a:pPr algn="ctr"/>
            <a:r>
              <a:rPr lang="en-US" b="1">
                <a:solidFill>
                  <a:srgbClr val="604A7B"/>
                </a:solidFill>
                <a:latin typeface="Calibri" pitchFamily="34" charset="0"/>
                <a:cs typeface="Arial" charset="0"/>
              </a:rPr>
              <a:t>Generator C</a:t>
            </a:r>
          </a:p>
          <a:p>
            <a:pPr algn="ctr"/>
            <a:r>
              <a:rPr lang="en-US" sz="1200">
                <a:solidFill>
                  <a:srgbClr val="000000"/>
                </a:solidFill>
                <a:latin typeface="Calibri" pitchFamily="34" charset="0"/>
                <a:cs typeface="Arial" charset="0"/>
              </a:rPr>
              <a:t>50 MW</a:t>
            </a:r>
          </a:p>
          <a:p>
            <a:pPr algn="ctr"/>
            <a:r>
              <a:rPr lang="en-US" sz="900">
                <a:solidFill>
                  <a:srgbClr val="000000"/>
                </a:solidFill>
                <a:latin typeface="Calibri" pitchFamily="34" charset="0"/>
                <a:cs typeface="Arial" charset="0"/>
              </a:rPr>
              <a:t>Capacity: 75 MW</a:t>
            </a:r>
            <a:endParaRPr lang="en-US" b="1">
              <a:solidFill>
                <a:srgbClr val="604A7B"/>
              </a:solidFill>
              <a:latin typeface="Calibri" pitchFamily="34" charset="0"/>
              <a:cs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3"/>
          <p:cNvSpPr>
            <a:spLocks noGrp="1"/>
          </p:cNvSpPr>
          <p:nvPr>
            <p:ph type="title"/>
          </p:nvPr>
        </p:nvSpPr>
        <p:spPr/>
        <p:txBody>
          <a:bodyPr/>
          <a:lstStyle/>
          <a:p>
            <a:pPr algn="r"/>
            <a:r>
              <a:rPr lang="en-US" smtClean="0">
                <a:latin typeface="Arial" charset="0"/>
                <a:cs typeface="Arial" charset="0"/>
              </a:rPr>
              <a:t>Real Projects, Real Successes</a:t>
            </a:r>
            <a:br>
              <a:rPr lang="en-US" smtClean="0">
                <a:latin typeface="Arial" charset="0"/>
                <a:cs typeface="Arial" charset="0"/>
              </a:rPr>
            </a:br>
            <a:r>
              <a:rPr lang="en-US" sz="2000" smtClean="0">
                <a:solidFill>
                  <a:srgbClr val="8064A2"/>
                </a:solidFill>
                <a:latin typeface="Arial" charset="0"/>
                <a:cs typeface="Arial" charset="0"/>
              </a:rPr>
              <a:t>Kaheawa Wind Power</a:t>
            </a:r>
          </a:p>
        </p:txBody>
      </p:sp>
      <p:sp>
        <p:nvSpPr>
          <p:cNvPr id="5" name="Content Placeholder 2"/>
          <p:cNvSpPr txBox="1">
            <a:spLocks/>
          </p:cNvSpPr>
          <p:nvPr/>
        </p:nvSpPr>
        <p:spPr>
          <a:xfrm>
            <a:off x="457200" y="4953000"/>
            <a:ext cx="8305800" cy="1071563"/>
          </a:xfrm>
          <a:prstGeom prst="rect">
            <a:avLst/>
          </a:prstGeom>
        </p:spPr>
        <p:txBody>
          <a:bodyPr>
            <a:normAutofit/>
          </a:bodyPr>
          <a:lstStyle/>
          <a:p>
            <a:pPr algn="ctr" fontAlgn="auto">
              <a:spcBef>
                <a:spcPts val="0"/>
              </a:spcBef>
              <a:spcAft>
                <a:spcPts val="0"/>
              </a:spcAft>
              <a:defRPr/>
            </a:pPr>
            <a:r>
              <a:rPr lang="en-US" sz="1600" dirty="0">
                <a:solidFill>
                  <a:schemeClr val="bg1">
                    <a:lumMod val="50000"/>
                  </a:schemeClr>
                </a:solidFill>
                <a:latin typeface="Arial" pitchFamily="34" charset="0"/>
                <a:cs typeface="Arial" pitchFamily="34" charset="0"/>
              </a:rPr>
              <a:t>The first utility-scale Xtreme Power™ DPR™ operates on a 30 MW wind farm on a 80-200 MW grid. This DPR™ smoothes output to ±100kW/min and controls ramps to ±1MW/min.</a:t>
            </a:r>
            <a:endParaRPr lang="en-US" sz="2800" dirty="0">
              <a:solidFill>
                <a:srgbClr val="6F6E73"/>
              </a:solidFill>
              <a:latin typeface="Trade Gothic LT Std" pitchFamily="50" charset="0"/>
            </a:endParaRPr>
          </a:p>
          <a:p>
            <a:pPr marL="342900" indent="-342900" fontAlgn="auto">
              <a:spcBef>
                <a:spcPct val="20000"/>
              </a:spcBef>
              <a:spcAft>
                <a:spcPts val="0"/>
              </a:spcAft>
              <a:buFont typeface="Arial" pitchFamily="34" charset="0"/>
              <a:buChar char="•"/>
              <a:defRPr/>
            </a:pPr>
            <a:endParaRPr lang="en-US" sz="3200" dirty="0">
              <a:solidFill>
                <a:srgbClr val="6F6E73"/>
              </a:solidFill>
              <a:latin typeface="Trade Gothic LT Std" pitchFamily="50" charset="0"/>
            </a:endParaRPr>
          </a:p>
        </p:txBody>
      </p:sp>
      <p:pic>
        <p:nvPicPr>
          <p:cNvPr id="11" name="Picture 10" descr="XP Unit with Wind Turbine in Background 1.JPG"/>
          <p:cNvPicPr>
            <a:picLocks noChangeAspect="1"/>
          </p:cNvPicPr>
          <p:nvPr/>
        </p:nvPicPr>
        <p:blipFill>
          <a:blip r:embed="rId3"/>
          <a:srcRect l="15510" r="3492" b="12683"/>
          <a:stretch>
            <a:fillRect/>
          </a:stretch>
        </p:blipFill>
        <p:spPr>
          <a:xfrm>
            <a:off x="4611688" y="1600200"/>
            <a:ext cx="3770312" cy="3048000"/>
          </a:xfrm>
          <a:prstGeom prst="rect">
            <a:avLst/>
          </a:prstGeom>
          <a:ln>
            <a:noFill/>
          </a:ln>
          <a:effectLst>
            <a:outerShdw blurRad="292100" dist="139700" dir="2700000" algn="tl" rotWithShape="0">
              <a:srgbClr val="333333">
                <a:alpha val="65000"/>
              </a:srgbClr>
            </a:outerShdw>
          </a:effectLst>
        </p:spPr>
      </p:pic>
      <p:graphicFrame>
        <p:nvGraphicFramePr>
          <p:cNvPr id="8" name="Table 7"/>
          <p:cNvGraphicFramePr>
            <a:graphicFrameLocks noGrp="1"/>
          </p:cNvGraphicFramePr>
          <p:nvPr/>
        </p:nvGraphicFramePr>
        <p:xfrm>
          <a:off x="381000" y="1600200"/>
          <a:ext cx="3752880" cy="2026920"/>
        </p:xfrm>
        <a:graphic>
          <a:graphicData uri="http://schemas.openxmlformats.org/drawingml/2006/table">
            <a:tbl>
              <a:tblPr firstCol="1" bandRow="1">
                <a:effectLst>
                  <a:outerShdw blurRad="50800" dist="38100" dir="2700000" algn="tl" rotWithShape="0">
                    <a:prstClr val="black">
                      <a:alpha val="40000"/>
                    </a:prstClr>
                  </a:outerShdw>
                </a:effectLst>
                <a:tableStyleId>{5C22544A-7EE6-4342-B048-85BDC9FD1C3A}</a:tableStyleId>
              </a:tblPr>
              <a:tblGrid>
                <a:gridCol w="1241419"/>
                <a:gridCol w="2511461"/>
              </a:tblGrid>
              <a:tr h="370840">
                <a:tc>
                  <a:txBody>
                    <a:bodyPr/>
                    <a:lstStyle/>
                    <a:p>
                      <a:r>
                        <a:rPr lang="en-US" sz="1600" dirty="0" smtClean="0"/>
                        <a:t>Location</a:t>
                      </a:r>
                      <a:endParaRPr lang="en-US" sz="1600" dirty="0"/>
                    </a:p>
                  </a:txBody>
                  <a:tcPr>
                    <a:solidFill>
                      <a:schemeClr val="bg1">
                        <a:lumMod val="50000"/>
                      </a:schemeClr>
                    </a:solidFill>
                  </a:tcPr>
                </a:tc>
                <a:tc>
                  <a:txBody>
                    <a:bodyPr/>
                    <a:lstStyle/>
                    <a:p>
                      <a:r>
                        <a:rPr lang="en-US" sz="1600" dirty="0" smtClean="0"/>
                        <a:t>Maui,</a:t>
                      </a:r>
                      <a:r>
                        <a:rPr lang="en-US" sz="1600" baseline="0" dirty="0" smtClean="0"/>
                        <a:t> Hi</a:t>
                      </a:r>
                      <a:endParaRPr lang="en-US" sz="1600" dirty="0"/>
                    </a:p>
                  </a:txBody>
                  <a:tcPr>
                    <a:solidFill>
                      <a:schemeClr val="accent4">
                        <a:lumMod val="60000"/>
                        <a:lumOff val="40000"/>
                      </a:schemeClr>
                    </a:solidFill>
                  </a:tcPr>
                </a:tc>
              </a:tr>
              <a:tr h="370840">
                <a:tc>
                  <a:txBody>
                    <a:bodyPr/>
                    <a:lstStyle/>
                    <a:p>
                      <a:r>
                        <a:rPr lang="en-US" sz="1600" dirty="0" smtClean="0"/>
                        <a:t>Application</a:t>
                      </a:r>
                      <a:endParaRPr lang="en-US" sz="1600" dirty="0"/>
                    </a:p>
                  </a:txBody>
                  <a:tcPr>
                    <a:solidFill>
                      <a:schemeClr val="bg1">
                        <a:lumMod val="50000"/>
                      </a:schemeClr>
                    </a:solidFill>
                  </a:tcPr>
                </a:tc>
                <a:tc>
                  <a:txBody>
                    <a:bodyPr/>
                    <a:lstStyle/>
                    <a:p>
                      <a:r>
                        <a:rPr lang="en-US" sz="1600" dirty="0" smtClean="0"/>
                        <a:t>Wind</a:t>
                      </a:r>
                      <a:endParaRPr lang="en-US" sz="1600" dirty="0"/>
                    </a:p>
                  </a:txBody>
                  <a:tcPr>
                    <a:solidFill>
                      <a:schemeClr val="bg1">
                        <a:lumMod val="85000"/>
                      </a:schemeClr>
                    </a:solidFill>
                  </a:tcPr>
                </a:tc>
              </a:tr>
              <a:tr h="370840">
                <a:tc>
                  <a:txBody>
                    <a:bodyPr/>
                    <a:lstStyle/>
                    <a:p>
                      <a:r>
                        <a:rPr lang="en-US" sz="1600" dirty="0" smtClean="0"/>
                        <a:t>DPR™</a:t>
                      </a:r>
                      <a:endParaRPr lang="en-US" sz="1600" dirty="0"/>
                    </a:p>
                  </a:txBody>
                  <a:tcPr>
                    <a:solidFill>
                      <a:schemeClr val="bg1">
                        <a:lumMod val="50000"/>
                      </a:schemeClr>
                    </a:solidFill>
                  </a:tcPr>
                </a:tc>
                <a:tc>
                  <a:txBody>
                    <a:bodyPr/>
                    <a:lstStyle/>
                    <a:p>
                      <a:r>
                        <a:rPr lang="en-US" sz="1600" dirty="0" smtClean="0"/>
                        <a:t>1.5 MW</a:t>
                      </a:r>
                      <a:r>
                        <a:rPr lang="en-US" sz="1600" baseline="0" dirty="0" smtClean="0"/>
                        <a:t> / 1.0 MWh</a:t>
                      </a:r>
                      <a:endParaRPr lang="en-US" sz="1600" dirty="0"/>
                    </a:p>
                  </a:txBody>
                  <a:tcPr>
                    <a:solidFill>
                      <a:schemeClr val="bg1">
                        <a:lumMod val="85000"/>
                      </a:schemeClr>
                    </a:solidFill>
                  </a:tcPr>
                </a:tc>
              </a:tr>
              <a:tr h="182880">
                <a:tc>
                  <a:txBody>
                    <a:bodyPr/>
                    <a:lstStyle/>
                    <a:p>
                      <a:r>
                        <a:rPr lang="en-US" sz="1600" dirty="0" smtClean="0"/>
                        <a:t>COD</a:t>
                      </a:r>
                      <a:endParaRPr lang="en-US" sz="1600" dirty="0"/>
                    </a:p>
                  </a:txBody>
                  <a:tcPr>
                    <a:solidFill>
                      <a:schemeClr val="bg1">
                        <a:lumMod val="50000"/>
                      </a:schemeClr>
                    </a:solidFill>
                  </a:tcPr>
                </a:tc>
                <a:tc>
                  <a:txBody>
                    <a:bodyPr/>
                    <a:lstStyle/>
                    <a:p>
                      <a:r>
                        <a:rPr lang="en-US" sz="1600" dirty="0" smtClean="0"/>
                        <a:t>Q3 2009</a:t>
                      </a:r>
                      <a:endParaRPr lang="en-US" sz="1600" dirty="0"/>
                    </a:p>
                  </a:txBody>
                  <a:tcPr>
                    <a:solidFill>
                      <a:schemeClr val="bg1">
                        <a:lumMod val="85000"/>
                      </a:schemeClr>
                    </a:solidFill>
                  </a:tcPr>
                </a:tc>
              </a:tr>
              <a:tr h="370840">
                <a:tc>
                  <a:txBody>
                    <a:bodyPr/>
                    <a:lstStyle/>
                    <a:p>
                      <a:r>
                        <a:rPr lang="en-US" sz="1600" dirty="0" smtClean="0"/>
                        <a:t>Services</a:t>
                      </a:r>
                      <a:endParaRPr lang="en-US" sz="1600" dirty="0"/>
                    </a:p>
                  </a:txBody>
                  <a:tcPr>
                    <a:solidFill>
                      <a:schemeClr val="bg1">
                        <a:lumMod val="50000"/>
                      </a:schemeClr>
                    </a:solidFill>
                  </a:tcPr>
                </a:tc>
                <a:tc>
                  <a:txBody>
                    <a:bodyPr/>
                    <a:lstStyle/>
                    <a:p>
                      <a:r>
                        <a:rPr lang="en-US" sz="1600" dirty="0" smtClean="0"/>
                        <a:t>Ramp Control,</a:t>
                      </a:r>
                      <a:r>
                        <a:rPr lang="en-US" sz="1600" baseline="0" dirty="0" smtClean="0"/>
                        <a:t> </a:t>
                      </a:r>
                    </a:p>
                    <a:p>
                      <a:r>
                        <a:rPr lang="en-US" sz="1600" baseline="0" dirty="0" smtClean="0"/>
                        <a:t>Curtailment Mitigation</a:t>
                      </a:r>
                      <a:endParaRPr lang="en-US" sz="1600" dirty="0"/>
                    </a:p>
                  </a:txBody>
                  <a:tcPr>
                    <a:solidFill>
                      <a:schemeClr val="bg1">
                        <a:lumMod val="85000"/>
                      </a:schemeClr>
                    </a:solidFill>
                  </a:tcPr>
                </a:tc>
              </a:tr>
            </a:tbl>
          </a:graphicData>
        </a:graphic>
      </p:graphicFrame>
      <p:sp>
        <p:nvSpPr>
          <p:cNvPr id="51205" name="Slide Number Placeholder 8"/>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D28C42-254D-4696-8CFA-A02AAE130AFA}" type="slidenum">
              <a:rPr lang="en-US">
                <a:latin typeface="Arial" charset="0"/>
                <a:cs typeface="Arial" charset="0"/>
              </a:rPr>
              <a:pPr fontAlgn="base">
                <a:spcBef>
                  <a:spcPct val="0"/>
                </a:spcBef>
                <a:spcAft>
                  <a:spcPct val="0"/>
                </a:spcAft>
              </a:pPr>
              <a:t>22</a:t>
            </a:fld>
            <a:endParaRPr lang="en-US">
              <a:latin typeface="Arial" charset="0"/>
              <a:cs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8229600" cy="1143000"/>
          </a:xfrm>
        </p:spPr>
        <p:txBody>
          <a:bodyPr rtlCol="0">
            <a:normAutofit fontScale="90000"/>
          </a:bodyPr>
          <a:lstStyle/>
          <a:p>
            <a:pPr algn="r" fontAlgn="auto">
              <a:spcAft>
                <a:spcPts val="0"/>
              </a:spcAft>
              <a:defRPr/>
            </a:pPr>
            <a:r>
              <a:rPr lang="en-US" sz="4400" dirty="0" smtClean="0"/>
              <a:t>Proof of Performance</a:t>
            </a:r>
            <a:r>
              <a:rPr lang="en-US" dirty="0" smtClean="0"/>
              <a:t/>
            </a:r>
            <a:br>
              <a:rPr lang="en-US" dirty="0" smtClean="0"/>
            </a:br>
            <a:endParaRPr lang="en-US" dirty="0"/>
          </a:p>
        </p:txBody>
      </p:sp>
      <p:pic>
        <p:nvPicPr>
          <p:cNvPr id="53250" name="Picture 6"/>
          <p:cNvPicPr>
            <a:picLocks noChangeAspect="1" noChangeArrowheads="1"/>
          </p:cNvPicPr>
          <p:nvPr/>
        </p:nvPicPr>
        <p:blipFill>
          <a:blip r:embed="rId3"/>
          <a:srcRect/>
          <a:stretch>
            <a:fillRect/>
          </a:stretch>
        </p:blipFill>
        <p:spPr bwMode="auto">
          <a:xfrm>
            <a:off x="1257300" y="1143000"/>
            <a:ext cx="6629400" cy="2744788"/>
          </a:xfrm>
          <a:prstGeom prst="rect">
            <a:avLst/>
          </a:prstGeom>
          <a:noFill/>
          <a:ln w="9525">
            <a:noFill/>
            <a:miter lim="800000"/>
            <a:headEnd/>
            <a:tailEnd/>
          </a:ln>
        </p:spPr>
      </p:pic>
      <p:sp>
        <p:nvSpPr>
          <p:cNvPr id="53251" name="Slide Number Placeholder 4"/>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5ACCF83-58A7-42D8-A8DC-BC62E82D63D1}" type="slidenum">
              <a:rPr lang="en-US">
                <a:latin typeface="Arial" charset="0"/>
                <a:cs typeface="Arial" charset="0"/>
              </a:rPr>
              <a:pPr fontAlgn="base">
                <a:spcBef>
                  <a:spcPct val="0"/>
                </a:spcBef>
                <a:spcAft>
                  <a:spcPct val="0"/>
                </a:spcAft>
              </a:pPr>
              <a:t>23</a:t>
            </a:fld>
            <a:endParaRPr lang="en-US">
              <a:latin typeface="Arial" charset="0"/>
              <a:cs typeface="Arial" charset="0"/>
            </a:endParaRPr>
          </a:p>
        </p:txBody>
      </p:sp>
      <p:pic>
        <p:nvPicPr>
          <p:cNvPr id="53252" name="Picture 2"/>
          <p:cNvPicPr>
            <a:picLocks noChangeAspect="1" noChangeArrowheads="1"/>
          </p:cNvPicPr>
          <p:nvPr/>
        </p:nvPicPr>
        <p:blipFill>
          <a:blip r:embed="rId4"/>
          <a:srcRect/>
          <a:stretch>
            <a:fillRect/>
          </a:stretch>
        </p:blipFill>
        <p:spPr bwMode="auto">
          <a:xfrm>
            <a:off x="1257300" y="4030663"/>
            <a:ext cx="6629400" cy="2065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3"/>
          <p:cNvSpPr>
            <a:spLocks noGrp="1"/>
          </p:cNvSpPr>
          <p:nvPr>
            <p:ph type="title"/>
          </p:nvPr>
        </p:nvSpPr>
        <p:spPr/>
        <p:txBody>
          <a:bodyPr/>
          <a:lstStyle/>
          <a:p>
            <a:pPr algn="r"/>
            <a:r>
              <a:rPr lang="en-US" smtClean="0">
                <a:latin typeface="Arial" charset="0"/>
                <a:cs typeface="Arial" charset="0"/>
              </a:rPr>
              <a:t>Real Projects, Real Successes</a:t>
            </a:r>
            <a:br>
              <a:rPr lang="en-US" smtClean="0">
                <a:latin typeface="Arial" charset="0"/>
                <a:cs typeface="Arial" charset="0"/>
              </a:rPr>
            </a:br>
            <a:r>
              <a:rPr lang="en-US" sz="2000" smtClean="0">
                <a:solidFill>
                  <a:srgbClr val="8064A2"/>
                </a:solidFill>
                <a:latin typeface="Arial" charset="0"/>
                <a:cs typeface="Arial" charset="0"/>
              </a:rPr>
              <a:t>South Pole</a:t>
            </a:r>
            <a:endParaRPr lang="en-US" smtClean="0">
              <a:solidFill>
                <a:srgbClr val="8064A2"/>
              </a:solidFill>
              <a:latin typeface="Arial" charset="0"/>
              <a:cs typeface="Arial" charset="0"/>
            </a:endParaRPr>
          </a:p>
        </p:txBody>
      </p:sp>
      <p:sp>
        <p:nvSpPr>
          <p:cNvPr id="5" name="Content Placeholder 2"/>
          <p:cNvSpPr txBox="1">
            <a:spLocks/>
          </p:cNvSpPr>
          <p:nvPr/>
        </p:nvSpPr>
        <p:spPr>
          <a:xfrm>
            <a:off x="457200" y="5253038"/>
            <a:ext cx="8305800" cy="1071562"/>
          </a:xfrm>
          <a:prstGeom prst="rect">
            <a:avLst/>
          </a:prstGeom>
        </p:spPr>
        <p:txBody>
          <a:bodyPr>
            <a:normAutofit/>
          </a:bodyPr>
          <a:lstStyle/>
          <a:p>
            <a:pPr algn="ctr" fontAlgn="auto">
              <a:spcBef>
                <a:spcPct val="20000"/>
              </a:spcBef>
              <a:spcAft>
                <a:spcPts val="0"/>
              </a:spcAft>
              <a:buFont typeface="Arial" pitchFamily="34" charset="0"/>
              <a:buNone/>
              <a:defRPr/>
            </a:pPr>
            <a:r>
              <a:rPr lang="en-US" sz="1600" dirty="0">
                <a:solidFill>
                  <a:schemeClr val="bg1">
                    <a:lumMod val="50000"/>
                  </a:schemeClr>
                </a:solidFill>
                <a:latin typeface="Arial" pitchFamily="34" charset="0"/>
                <a:cs typeface="Arial" pitchFamily="34" charset="0"/>
              </a:rPr>
              <a:t>In collaboration with several centers of higher education, the University of Chicago chose the Xtreme Power™ DPR™ to power the 200-ton South Pole Telescope’s scan cycles (illustrated above) without infringing on the station’s life support system. The Telescope requires up to 259,200 cycles/month.</a:t>
            </a:r>
          </a:p>
          <a:p>
            <a:pPr marL="742950" lvl="1" indent="-285750" fontAlgn="auto">
              <a:spcBef>
                <a:spcPct val="20000"/>
              </a:spcBef>
              <a:spcAft>
                <a:spcPts val="0"/>
              </a:spcAft>
              <a:buFont typeface="Arial" pitchFamily="34" charset="0"/>
              <a:buNone/>
              <a:defRPr/>
            </a:pPr>
            <a:endParaRPr lang="en-US" sz="2800" dirty="0">
              <a:solidFill>
                <a:srgbClr val="6F6E73"/>
              </a:solidFill>
              <a:latin typeface="Trade Gothic LT Std" pitchFamily="50" charset="0"/>
            </a:endParaRPr>
          </a:p>
          <a:p>
            <a:pPr marL="742950" lvl="1" indent="-285750" fontAlgn="auto">
              <a:spcBef>
                <a:spcPct val="20000"/>
              </a:spcBef>
              <a:spcAft>
                <a:spcPts val="0"/>
              </a:spcAft>
              <a:buFont typeface="Arial" pitchFamily="34" charset="0"/>
              <a:buChar char="–"/>
              <a:defRPr/>
            </a:pPr>
            <a:endParaRPr lang="en-US" sz="2800" dirty="0">
              <a:solidFill>
                <a:srgbClr val="6F6E73"/>
              </a:solidFill>
              <a:latin typeface="Trade Gothic LT Std" pitchFamily="50" charset="0"/>
            </a:endParaRPr>
          </a:p>
          <a:p>
            <a:pPr marL="342900" indent="-342900" fontAlgn="auto">
              <a:spcBef>
                <a:spcPct val="20000"/>
              </a:spcBef>
              <a:spcAft>
                <a:spcPts val="0"/>
              </a:spcAft>
              <a:buFont typeface="Arial" pitchFamily="34" charset="0"/>
              <a:buChar char="•"/>
              <a:defRPr/>
            </a:pPr>
            <a:endParaRPr lang="en-US" sz="3200" dirty="0">
              <a:solidFill>
                <a:srgbClr val="6F6E73"/>
              </a:solidFill>
              <a:latin typeface="Trade Gothic LT Std" pitchFamily="50" charset="0"/>
            </a:endParaRPr>
          </a:p>
        </p:txBody>
      </p:sp>
      <p:graphicFrame>
        <p:nvGraphicFramePr>
          <p:cNvPr id="7" name="Table 6"/>
          <p:cNvGraphicFramePr>
            <a:graphicFrameLocks noGrp="1"/>
          </p:cNvGraphicFramePr>
          <p:nvPr/>
        </p:nvGraphicFramePr>
        <p:xfrm>
          <a:off x="381000" y="1600200"/>
          <a:ext cx="3752880" cy="2062480"/>
        </p:xfrm>
        <a:graphic>
          <a:graphicData uri="http://schemas.openxmlformats.org/drawingml/2006/table">
            <a:tbl>
              <a:tblPr firstCol="1" bandRow="1">
                <a:effectLst>
                  <a:outerShdw blurRad="50800" dist="38100" dir="2700000" algn="tl" rotWithShape="0">
                    <a:prstClr val="black">
                      <a:alpha val="40000"/>
                    </a:prstClr>
                  </a:outerShdw>
                </a:effectLst>
                <a:tableStyleId>{5C22544A-7EE6-4342-B048-85BDC9FD1C3A}</a:tableStyleId>
              </a:tblPr>
              <a:tblGrid>
                <a:gridCol w="1219200"/>
                <a:gridCol w="2533680"/>
              </a:tblGrid>
              <a:tr h="370840">
                <a:tc>
                  <a:txBody>
                    <a:bodyPr/>
                    <a:lstStyle/>
                    <a:p>
                      <a:r>
                        <a:rPr lang="en-US" sz="1600" dirty="0" smtClean="0">
                          <a:latin typeface="+mn-lt"/>
                          <a:cs typeface="Arial"/>
                        </a:rPr>
                        <a:t>Location</a:t>
                      </a:r>
                      <a:endParaRPr lang="en-US" sz="1600" dirty="0">
                        <a:latin typeface="+mn-lt"/>
                        <a:cs typeface="Arial"/>
                      </a:endParaRPr>
                    </a:p>
                  </a:txBody>
                  <a:tcPr>
                    <a:solidFill>
                      <a:schemeClr val="bg1">
                        <a:lumMod val="50000"/>
                      </a:schemeClr>
                    </a:solidFill>
                  </a:tcPr>
                </a:tc>
                <a:tc>
                  <a:txBody>
                    <a:bodyPr/>
                    <a:lstStyle/>
                    <a:p>
                      <a:r>
                        <a:rPr lang="en-US" sz="1600" dirty="0" smtClean="0">
                          <a:latin typeface="+mn-lt"/>
                          <a:cs typeface="Arial"/>
                        </a:rPr>
                        <a:t>South Pole, Antarctica</a:t>
                      </a:r>
                      <a:endParaRPr lang="en-US" sz="1600" dirty="0">
                        <a:latin typeface="+mn-lt"/>
                        <a:cs typeface="Arial"/>
                      </a:endParaRPr>
                    </a:p>
                  </a:txBody>
                  <a:tcPr>
                    <a:solidFill>
                      <a:schemeClr val="accent4">
                        <a:lumMod val="60000"/>
                        <a:lumOff val="40000"/>
                      </a:schemeClr>
                    </a:solidFill>
                  </a:tcPr>
                </a:tc>
              </a:tr>
              <a:tr h="370840">
                <a:tc>
                  <a:txBody>
                    <a:bodyPr/>
                    <a:lstStyle/>
                    <a:p>
                      <a:r>
                        <a:rPr lang="en-US" sz="1600" dirty="0" smtClean="0">
                          <a:latin typeface="+mn-lt"/>
                          <a:cs typeface="Arial"/>
                        </a:rPr>
                        <a:t>Application</a:t>
                      </a:r>
                      <a:endParaRPr lang="en-US" sz="1600" dirty="0">
                        <a:latin typeface="+mn-lt"/>
                        <a:cs typeface="Arial"/>
                      </a:endParaRPr>
                    </a:p>
                  </a:txBody>
                  <a:tcPr>
                    <a:solidFill>
                      <a:schemeClr val="bg1">
                        <a:lumMod val="50000"/>
                      </a:schemeClr>
                    </a:solidFill>
                  </a:tcPr>
                </a:tc>
                <a:tc>
                  <a:txBody>
                    <a:bodyPr/>
                    <a:lstStyle/>
                    <a:p>
                      <a:r>
                        <a:rPr lang="en-US" sz="1600" dirty="0" smtClean="0">
                          <a:latin typeface="+mn-lt"/>
                          <a:cs typeface="Arial"/>
                        </a:rPr>
                        <a:t>Ancillary</a:t>
                      </a:r>
                      <a:r>
                        <a:rPr lang="en-US" sz="1600" baseline="0" dirty="0" smtClean="0">
                          <a:latin typeface="+mn-lt"/>
                          <a:cs typeface="Arial"/>
                        </a:rPr>
                        <a:t> Services</a:t>
                      </a:r>
                      <a:endParaRPr lang="en-US" sz="1600" dirty="0">
                        <a:latin typeface="+mn-lt"/>
                        <a:cs typeface="Arial"/>
                      </a:endParaRPr>
                    </a:p>
                  </a:txBody>
                  <a:tcPr>
                    <a:solidFill>
                      <a:schemeClr val="bg1">
                        <a:lumMod val="85000"/>
                      </a:schemeClr>
                    </a:solidFill>
                  </a:tcPr>
                </a:tc>
              </a:tr>
              <a:tr h="370840">
                <a:tc>
                  <a:txBody>
                    <a:bodyPr/>
                    <a:lstStyle/>
                    <a:p>
                      <a:r>
                        <a:rPr lang="en-US" sz="1600" dirty="0" smtClean="0">
                          <a:latin typeface="+mn-lt"/>
                          <a:cs typeface="Arial"/>
                        </a:rPr>
                        <a:t>DPR™</a:t>
                      </a:r>
                      <a:endParaRPr lang="en-US" sz="1600" dirty="0">
                        <a:latin typeface="+mn-lt"/>
                        <a:cs typeface="Arial"/>
                      </a:endParaRPr>
                    </a:p>
                  </a:txBody>
                  <a:tcPr>
                    <a:solidFill>
                      <a:schemeClr val="bg1">
                        <a:lumMod val="50000"/>
                      </a:schemeClr>
                    </a:solidFill>
                  </a:tcPr>
                </a:tc>
                <a:tc>
                  <a:txBody>
                    <a:bodyPr/>
                    <a:lstStyle/>
                    <a:p>
                      <a:r>
                        <a:rPr lang="en-US" sz="1600" dirty="0" smtClean="0">
                          <a:latin typeface="+mn-lt"/>
                          <a:cs typeface="Arial"/>
                        </a:rPr>
                        <a:t>0.5 MW / 0.1 MWh</a:t>
                      </a:r>
                      <a:endParaRPr lang="en-US" sz="1600" dirty="0">
                        <a:latin typeface="+mn-lt"/>
                        <a:cs typeface="Arial"/>
                      </a:endParaRPr>
                    </a:p>
                  </a:txBody>
                  <a:tcPr>
                    <a:solidFill>
                      <a:schemeClr val="bg1">
                        <a:lumMod val="85000"/>
                      </a:schemeClr>
                    </a:solidFill>
                  </a:tcPr>
                </a:tc>
              </a:tr>
              <a:tr h="370840">
                <a:tc>
                  <a:txBody>
                    <a:bodyPr/>
                    <a:lstStyle/>
                    <a:p>
                      <a:r>
                        <a:rPr lang="en-US" sz="1600" dirty="0" smtClean="0">
                          <a:latin typeface="+mn-lt"/>
                          <a:cs typeface="Arial"/>
                        </a:rPr>
                        <a:t>COD</a:t>
                      </a:r>
                      <a:endParaRPr lang="en-US" sz="1600" dirty="0">
                        <a:latin typeface="+mn-lt"/>
                        <a:cs typeface="Arial"/>
                      </a:endParaRPr>
                    </a:p>
                  </a:txBody>
                  <a:tcPr>
                    <a:solidFill>
                      <a:schemeClr val="bg1">
                        <a:lumMod val="50000"/>
                      </a:schemeClr>
                    </a:solidFill>
                  </a:tcPr>
                </a:tc>
                <a:tc>
                  <a:txBody>
                    <a:bodyPr/>
                    <a:lstStyle/>
                    <a:p>
                      <a:r>
                        <a:rPr lang="en-US" sz="1600" dirty="0" smtClean="0">
                          <a:latin typeface="+mn-lt"/>
                          <a:cs typeface="Arial"/>
                        </a:rPr>
                        <a:t>Q4 2006</a:t>
                      </a:r>
                      <a:endParaRPr lang="en-US" sz="1600" dirty="0">
                        <a:latin typeface="+mn-lt"/>
                        <a:cs typeface="Arial"/>
                      </a:endParaRPr>
                    </a:p>
                  </a:txBody>
                  <a:tcPr>
                    <a:solidFill>
                      <a:schemeClr val="bg1">
                        <a:lumMod val="85000"/>
                      </a:schemeClr>
                    </a:solidFill>
                  </a:tcPr>
                </a:tc>
              </a:tr>
              <a:tr h="370840">
                <a:tc>
                  <a:txBody>
                    <a:bodyPr/>
                    <a:lstStyle/>
                    <a:p>
                      <a:r>
                        <a:rPr lang="en-US" sz="1600" dirty="0" smtClean="0">
                          <a:latin typeface="+mn-lt"/>
                          <a:cs typeface="Arial"/>
                        </a:rPr>
                        <a:t>Services</a:t>
                      </a:r>
                      <a:endParaRPr lang="en-US" sz="1600" dirty="0">
                        <a:latin typeface="+mn-lt"/>
                        <a:cs typeface="Arial"/>
                      </a:endParaRPr>
                    </a:p>
                  </a:txBody>
                  <a:tcPr>
                    <a:solidFill>
                      <a:schemeClr val="bg1">
                        <a:lumMod val="50000"/>
                      </a:schemeClr>
                    </a:solidFill>
                  </a:tcPr>
                </a:tc>
                <a:tc>
                  <a:txBody>
                    <a:bodyPr/>
                    <a:lstStyle/>
                    <a:p>
                      <a:r>
                        <a:rPr lang="en-US" sz="1600" dirty="0" smtClean="0">
                          <a:latin typeface="+mn-lt"/>
                          <a:cs typeface="Arial"/>
                        </a:rPr>
                        <a:t>Peak-shaving, </a:t>
                      </a:r>
                    </a:p>
                    <a:p>
                      <a:r>
                        <a:rPr lang="en-US" sz="1600" dirty="0" smtClean="0">
                          <a:latin typeface="+mn-lt"/>
                          <a:cs typeface="Arial"/>
                        </a:rPr>
                        <a:t>Load-leveling</a:t>
                      </a:r>
                      <a:endParaRPr lang="en-US" sz="1600" dirty="0">
                        <a:latin typeface="+mn-lt"/>
                        <a:cs typeface="Arial"/>
                      </a:endParaRPr>
                    </a:p>
                  </a:txBody>
                  <a:tcPr>
                    <a:solidFill>
                      <a:schemeClr val="bg1">
                        <a:lumMod val="85000"/>
                      </a:schemeClr>
                    </a:solidFill>
                  </a:tcPr>
                </a:tc>
              </a:tr>
            </a:tbl>
          </a:graphicData>
        </a:graphic>
      </p:graphicFrame>
      <p:pic>
        <p:nvPicPr>
          <p:cNvPr id="8" name="Picture 3" descr="29"/>
          <p:cNvPicPr>
            <a:picLocks noChangeAspect="1" noChangeArrowheads="1"/>
          </p:cNvPicPr>
          <p:nvPr/>
        </p:nvPicPr>
        <p:blipFill>
          <a:blip r:embed="rId3"/>
          <a:srcRect/>
          <a:stretch>
            <a:fillRect/>
          </a:stretch>
        </p:blipFill>
        <p:spPr bwMode="auto">
          <a:xfrm>
            <a:off x="5181600" y="1752600"/>
            <a:ext cx="3544888" cy="2133600"/>
          </a:xfrm>
          <a:prstGeom prst="rect">
            <a:avLst/>
          </a:prstGeom>
          <a:ln w="9525">
            <a:solidFill>
              <a:schemeClr val="tx1"/>
            </a:solidFill>
          </a:ln>
          <a:effectLst>
            <a:outerShdw blurRad="292100" dist="139700" dir="2700000" algn="tl" rotWithShape="0">
              <a:srgbClr val="333333">
                <a:alpha val="65000"/>
              </a:srgbClr>
            </a:outerShdw>
          </a:effectLst>
        </p:spPr>
      </p:pic>
      <p:pic>
        <p:nvPicPr>
          <p:cNvPr id="9" name="Picture 3" descr="26"/>
          <p:cNvPicPr>
            <a:picLocks noChangeAspect="1" noChangeArrowheads="1"/>
          </p:cNvPicPr>
          <p:nvPr/>
        </p:nvPicPr>
        <p:blipFill>
          <a:blip r:embed="rId4"/>
          <a:srcRect l="15895" r="4629" b="5886"/>
          <a:stretch>
            <a:fillRect/>
          </a:stretch>
        </p:blipFill>
        <p:spPr bwMode="auto">
          <a:xfrm>
            <a:off x="3276600" y="2994025"/>
            <a:ext cx="2344738" cy="2111375"/>
          </a:xfrm>
          <a:prstGeom prst="rect">
            <a:avLst/>
          </a:prstGeom>
          <a:ln w="9525">
            <a:noFill/>
          </a:ln>
          <a:effectLst>
            <a:outerShdw blurRad="292100" dist="139700" dir="2700000" algn="tl" rotWithShape="0">
              <a:srgbClr val="333333">
                <a:alpha val="65000"/>
              </a:srgbClr>
            </a:outerShdw>
          </a:effectLst>
        </p:spPr>
      </p:pic>
      <p:sp>
        <p:nvSpPr>
          <p:cNvPr id="54278" name="Slide Number Placeholder 10"/>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BDCE9C0-D73E-4807-95D7-91AA4EE45257}" type="slidenum">
              <a:rPr lang="en-US">
                <a:latin typeface="Arial" charset="0"/>
                <a:cs typeface="Arial" charset="0"/>
              </a:rPr>
              <a:pPr fontAlgn="base">
                <a:spcBef>
                  <a:spcPct val="0"/>
                </a:spcBef>
                <a:spcAft>
                  <a:spcPct val="0"/>
                </a:spcAft>
              </a:pPr>
              <a:t>24</a:t>
            </a:fld>
            <a:endParaRPr lang="en-US">
              <a:latin typeface="Arial" charset="0"/>
              <a:cs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4495800" y="3276600"/>
            <a:ext cx="4267200" cy="2043113"/>
          </a:xfrm>
          <a:prstGeom prst="rect">
            <a:avLst/>
          </a:prstGeom>
          <a:noFill/>
          <a:ln>
            <a:noFill/>
          </a:ln>
          <a:effectLst>
            <a:outerShdw blurRad="292100" dist="139700" dir="2700000" algn="tl" rotWithShape="0">
              <a:prstClr val="black">
                <a:alpha val="65000"/>
              </a:prstClr>
            </a:outerShdw>
          </a:effectLst>
          <a:extLst>
            <a:ext uri="{909E8E84-426E-40DD-AFC4-6F175D3DCCD1}"/>
            <a:ext uri="{91240B29-F687-4F45-9708-019B960494DF}"/>
          </a:extLst>
        </p:spPr>
      </p:pic>
      <p:sp>
        <p:nvSpPr>
          <p:cNvPr id="55298" name="Title 3"/>
          <p:cNvSpPr>
            <a:spLocks noGrp="1"/>
          </p:cNvSpPr>
          <p:nvPr>
            <p:ph type="title"/>
          </p:nvPr>
        </p:nvSpPr>
        <p:spPr/>
        <p:txBody>
          <a:bodyPr/>
          <a:lstStyle/>
          <a:p>
            <a:pPr algn="r"/>
            <a:r>
              <a:rPr lang="en-US" smtClean="0">
                <a:latin typeface="Arial" charset="0"/>
                <a:cs typeface="Arial" charset="0"/>
              </a:rPr>
              <a:t>Real Projects, Real Successes</a:t>
            </a:r>
            <a:r>
              <a:rPr lang="en-US" sz="2800" smtClean="0">
                <a:latin typeface="Arial" charset="0"/>
                <a:cs typeface="Arial" charset="0"/>
              </a:rPr>
              <a:t/>
            </a:r>
            <a:br>
              <a:rPr lang="en-US" sz="2800" smtClean="0">
                <a:latin typeface="Arial" charset="0"/>
                <a:cs typeface="Arial" charset="0"/>
              </a:rPr>
            </a:br>
            <a:r>
              <a:rPr lang="en-US" sz="2000" smtClean="0">
                <a:solidFill>
                  <a:srgbClr val="8064A2"/>
                </a:solidFill>
                <a:latin typeface="Arial" charset="0"/>
                <a:cs typeface="Arial" charset="0"/>
              </a:rPr>
              <a:t>Xcel and SolarTAC</a:t>
            </a:r>
          </a:p>
        </p:txBody>
      </p:sp>
      <p:sp>
        <p:nvSpPr>
          <p:cNvPr id="5" name="Content Placeholder 2"/>
          <p:cNvSpPr txBox="1">
            <a:spLocks/>
          </p:cNvSpPr>
          <p:nvPr/>
        </p:nvSpPr>
        <p:spPr>
          <a:xfrm>
            <a:off x="457200" y="5562600"/>
            <a:ext cx="8305800" cy="762000"/>
          </a:xfrm>
          <a:prstGeom prst="rect">
            <a:avLst/>
          </a:prstGeom>
        </p:spPr>
        <p:txBody>
          <a:bodyPr>
            <a:normAutofit/>
          </a:bodyPr>
          <a:lstStyle/>
          <a:p>
            <a:pPr algn="ctr" fontAlgn="auto">
              <a:spcBef>
                <a:spcPts val="0"/>
              </a:spcBef>
              <a:spcAft>
                <a:spcPts val="0"/>
              </a:spcAft>
              <a:defRPr/>
            </a:pPr>
            <a:r>
              <a:rPr lang="en-US" sz="1600" dirty="0">
                <a:solidFill>
                  <a:schemeClr val="bg1">
                    <a:lumMod val="50000"/>
                  </a:schemeClr>
                </a:solidFill>
                <a:latin typeface="Arial" pitchFamily="34" charset="0"/>
                <a:cs typeface="Arial" pitchFamily="34" charset="0"/>
              </a:rPr>
              <a:t>This </a:t>
            </a:r>
            <a:r>
              <a:rPr lang="en-US" sz="1600" dirty="0">
                <a:solidFill>
                  <a:schemeClr val="bg1">
                    <a:lumMod val="50000"/>
                  </a:schemeClr>
                </a:solidFill>
                <a:latin typeface="Arial" pitchFamily="34" charset="0"/>
                <a:cs typeface="Arial" pitchFamily="34" charset="0"/>
              </a:rPr>
              <a:t>system </a:t>
            </a:r>
            <a:r>
              <a:rPr lang="en-US" sz="1600" dirty="0">
                <a:solidFill>
                  <a:schemeClr val="bg1">
                    <a:lumMod val="50000"/>
                  </a:schemeClr>
                </a:solidFill>
                <a:latin typeface="Arial" pitchFamily="34" charset="0"/>
                <a:cs typeface="Arial" pitchFamily="34" charset="0"/>
              </a:rPr>
              <a:t>will </a:t>
            </a:r>
            <a:r>
              <a:rPr lang="en-US" sz="1600" dirty="0">
                <a:solidFill>
                  <a:schemeClr val="bg1">
                    <a:lumMod val="50000"/>
                  </a:schemeClr>
                </a:solidFill>
                <a:latin typeface="Arial" pitchFamily="34" charset="0"/>
                <a:cs typeface="Arial" pitchFamily="34" charset="0"/>
              </a:rPr>
              <a:t>collect operational data on the integration of energy storage and solar energy systems at the Solar Technology Acceleration </a:t>
            </a:r>
            <a:r>
              <a:rPr lang="en-US" sz="1600" dirty="0">
                <a:solidFill>
                  <a:schemeClr val="bg1">
                    <a:lumMod val="50000"/>
                  </a:schemeClr>
                </a:solidFill>
                <a:latin typeface="Arial" pitchFamily="34" charset="0"/>
                <a:cs typeface="Arial" pitchFamily="34" charset="0"/>
              </a:rPr>
              <a:t>Center. </a:t>
            </a:r>
            <a:endParaRPr lang="en-US" sz="2800" dirty="0">
              <a:solidFill>
                <a:srgbClr val="6F6E73"/>
              </a:solidFill>
              <a:latin typeface="Trade Gothic LT Std" pitchFamily="50" charset="0"/>
            </a:endParaRPr>
          </a:p>
        </p:txBody>
      </p:sp>
      <p:graphicFrame>
        <p:nvGraphicFramePr>
          <p:cNvPr id="9" name="Table 8"/>
          <p:cNvGraphicFramePr>
            <a:graphicFrameLocks noGrp="1"/>
          </p:cNvGraphicFramePr>
          <p:nvPr/>
        </p:nvGraphicFramePr>
        <p:xfrm>
          <a:off x="381000" y="1600200"/>
          <a:ext cx="3752880" cy="2306320"/>
        </p:xfrm>
        <a:graphic>
          <a:graphicData uri="http://schemas.openxmlformats.org/drawingml/2006/table">
            <a:tbl>
              <a:tblPr firstCol="1" bandRow="1">
                <a:effectLst>
                  <a:outerShdw blurRad="50800" dist="38100" dir="2700000" algn="tl" rotWithShape="0">
                    <a:prstClr val="black">
                      <a:alpha val="40000"/>
                    </a:prstClr>
                  </a:outerShdw>
                </a:effectLst>
                <a:tableStyleId>{5C22544A-7EE6-4342-B048-85BDC9FD1C3A}</a:tableStyleId>
              </a:tblPr>
              <a:tblGrid>
                <a:gridCol w="1241419"/>
                <a:gridCol w="2511461"/>
              </a:tblGrid>
              <a:tr h="370840">
                <a:tc>
                  <a:txBody>
                    <a:bodyPr/>
                    <a:lstStyle/>
                    <a:p>
                      <a:r>
                        <a:rPr lang="en-US" sz="1600" dirty="0" smtClean="0"/>
                        <a:t>Location</a:t>
                      </a:r>
                      <a:endParaRPr lang="en-US" sz="1600" dirty="0"/>
                    </a:p>
                  </a:txBody>
                  <a:tcPr>
                    <a:solidFill>
                      <a:schemeClr val="bg1">
                        <a:lumMod val="50000"/>
                      </a:schemeClr>
                    </a:solidFill>
                  </a:tcPr>
                </a:tc>
                <a:tc>
                  <a:txBody>
                    <a:bodyPr/>
                    <a:lstStyle/>
                    <a:p>
                      <a:r>
                        <a:rPr lang="en-US" sz="1600" dirty="0" smtClean="0"/>
                        <a:t>Aurora,</a:t>
                      </a:r>
                      <a:r>
                        <a:rPr lang="en-US" sz="1600" baseline="0" dirty="0" smtClean="0"/>
                        <a:t> CO</a:t>
                      </a:r>
                      <a:endParaRPr lang="en-US" sz="1600" dirty="0"/>
                    </a:p>
                  </a:txBody>
                  <a:tcPr>
                    <a:solidFill>
                      <a:schemeClr val="accent4">
                        <a:lumMod val="60000"/>
                        <a:lumOff val="40000"/>
                      </a:schemeClr>
                    </a:solidFill>
                  </a:tcPr>
                </a:tc>
              </a:tr>
              <a:tr h="370840">
                <a:tc>
                  <a:txBody>
                    <a:bodyPr/>
                    <a:lstStyle/>
                    <a:p>
                      <a:r>
                        <a:rPr lang="en-US" sz="1600" dirty="0" smtClean="0"/>
                        <a:t>Application</a:t>
                      </a:r>
                      <a:endParaRPr lang="en-US" sz="1600" dirty="0"/>
                    </a:p>
                  </a:txBody>
                  <a:tcPr>
                    <a:solidFill>
                      <a:schemeClr val="bg1">
                        <a:lumMod val="50000"/>
                      </a:schemeClr>
                    </a:solidFill>
                  </a:tcPr>
                </a:tc>
                <a:tc>
                  <a:txBody>
                    <a:bodyPr/>
                    <a:lstStyle/>
                    <a:p>
                      <a:r>
                        <a:rPr lang="en-US" sz="1600" dirty="0" smtClean="0"/>
                        <a:t>Solar</a:t>
                      </a:r>
                      <a:endParaRPr lang="en-US" sz="1600" dirty="0"/>
                    </a:p>
                  </a:txBody>
                  <a:tcPr>
                    <a:solidFill>
                      <a:schemeClr val="bg1">
                        <a:lumMod val="85000"/>
                      </a:schemeClr>
                    </a:solidFill>
                  </a:tcPr>
                </a:tc>
              </a:tr>
              <a:tr h="370840">
                <a:tc>
                  <a:txBody>
                    <a:bodyPr/>
                    <a:lstStyle/>
                    <a:p>
                      <a:r>
                        <a:rPr lang="en-US" sz="1600" dirty="0" smtClean="0"/>
                        <a:t>DPR™</a:t>
                      </a:r>
                      <a:endParaRPr lang="en-US" sz="1600" dirty="0"/>
                    </a:p>
                  </a:txBody>
                  <a:tcPr>
                    <a:solidFill>
                      <a:schemeClr val="bg1">
                        <a:lumMod val="50000"/>
                      </a:schemeClr>
                    </a:solidFill>
                  </a:tcPr>
                </a:tc>
                <a:tc>
                  <a:txBody>
                    <a:bodyPr/>
                    <a:lstStyle/>
                    <a:p>
                      <a:r>
                        <a:rPr lang="en-US" sz="1600" dirty="0" smtClean="0"/>
                        <a:t>1.5 MW / 1.0 MWh</a:t>
                      </a:r>
                      <a:endParaRPr lang="en-US" sz="1600" dirty="0"/>
                    </a:p>
                  </a:txBody>
                  <a:tcPr>
                    <a:solidFill>
                      <a:schemeClr val="bg1">
                        <a:lumMod val="85000"/>
                      </a:schemeClr>
                    </a:solidFill>
                  </a:tcPr>
                </a:tc>
              </a:tr>
              <a:tr h="370840">
                <a:tc>
                  <a:txBody>
                    <a:bodyPr/>
                    <a:lstStyle/>
                    <a:p>
                      <a:r>
                        <a:rPr lang="en-US" sz="1600" dirty="0" smtClean="0"/>
                        <a:t>COD</a:t>
                      </a:r>
                      <a:endParaRPr lang="en-US" sz="1600" dirty="0"/>
                    </a:p>
                  </a:txBody>
                  <a:tcPr>
                    <a:solidFill>
                      <a:schemeClr val="bg1">
                        <a:lumMod val="50000"/>
                      </a:schemeClr>
                    </a:solidFill>
                  </a:tcPr>
                </a:tc>
                <a:tc>
                  <a:txBody>
                    <a:bodyPr/>
                    <a:lstStyle/>
                    <a:p>
                      <a:r>
                        <a:rPr lang="en-US" sz="1600" dirty="0" smtClean="0"/>
                        <a:t>Q1 2011</a:t>
                      </a:r>
                      <a:endParaRPr lang="en-US" sz="1600" dirty="0"/>
                    </a:p>
                  </a:txBody>
                  <a:tcPr>
                    <a:solidFill>
                      <a:schemeClr val="bg1">
                        <a:lumMod val="85000"/>
                      </a:schemeClr>
                    </a:solidFill>
                  </a:tcPr>
                </a:tc>
              </a:tr>
              <a:tr h="370840">
                <a:tc>
                  <a:txBody>
                    <a:bodyPr/>
                    <a:lstStyle/>
                    <a:p>
                      <a:r>
                        <a:rPr lang="en-US" sz="1600" dirty="0" smtClean="0"/>
                        <a:t>Services</a:t>
                      </a:r>
                      <a:endParaRPr lang="en-US" sz="1600" dirty="0"/>
                    </a:p>
                  </a:txBody>
                  <a:tcPr>
                    <a:solidFill>
                      <a:schemeClr val="bg1">
                        <a:lumMod val="50000"/>
                      </a:schemeClr>
                    </a:solidFill>
                  </a:tcPr>
                </a:tc>
                <a:tc>
                  <a:txBody>
                    <a:bodyPr/>
                    <a:lstStyle/>
                    <a:p>
                      <a:r>
                        <a:rPr lang="en-US" sz="1600" dirty="0" smtClean="0"/>
                        <a:t>Ramp Control, </a:t>
                      </a:r>
                    </a:p>
                    <a:p>
                      <a:r>
                        <a:rPr lang="en-US" sz="1600" dirty="0" smtClean="0"/>
                        <a:t>Curtailment</a:t>
                      </a:r>
                      <a:r>
                        <a:rPr lang="en-US" sz="1600" baseline="0" dirty="0" smtClean="0"/>
                        <a:t> Mitigation, </a:t>
                      </a:r>
                    </a:p>
                    <a:p>
                      <a:r>
                        <a:rPr lang="en-US" sz="1600" baseline="0" dirty="0" smtClean="0"/>
                        <a:t>Grid Services</a:t>
                      </a:r>
                      <a:endParaRPr lang="en-US" sz="1600" dirty="0"/>
                    </a:p>
                  </a:txBody>
                  <a:tcPr>
                    <a:solidFill>
                      <a:schemeClr val="bg1">
                        <a:lumMod val="85000"/>
                      </a:schemeClr>
                    </a:solidFill>
                  </a:tcPr>
                </a:tc>
              </a:tr>
            </a:tbl>
          </a:graphicData>
        </a:graphic>
      </p:graphicFrame>
      <p:sp>
        <p:nvSpPr>
          <p:cNvPr id="55301" name="Slide Number Placeholder 9"/>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F774BB4-8BD2-4F0E-B743-84B1326AB30D}" type="slidenum">
              <a:rPr lang="en-US">
                <a:latin typeface="Arial" charset="0"/>
                <a:cs typeface="Arial" charset="0"/>
              </a:rPr>
              <a:pPr fontAlgn="base">
                <a:spcBef>
                  <a:spcPct val="0"/>
                </a:spcBef>
                <a:spcAft>
                  <a:spcPct val="0"/>
                </a:spcAft>
              </a:pPr>
              <a:t>25</a:t>
            </a:fld>
            <a:endParaRPr lang="en-US">
              <a:latin typeface="Arial" charset="0"/>
              <a:cs typeface="Arial" charset="0"/>
            </a:endParaRPr>
          </a:p>
        </p:txBody>
      </p:sp>
      <p:pic>
        <p:nvPicPr>
          <p:cNvPr id="4099" name="Picture 3"/>
          <p:cNvPicPr>
            <a:picLocks noChangeAspect="1" noChangeArrowheads="1"/>
          </p:cNvPicPr>
          <p:nvPr/>
        </p:nvPicPr>
        <p:blipFill>
          <a:blip r:embed="rId4"/>
          <a:srcRect/>
          <a:stretch>
            <a:fillRect/>
          </a:stretch>
        </p:blipFill>
        <p:spPr bwMode="auto">
          <a:xfrm>
            <a:off x="4498975" y="1447800"/>
            <a:ext cx="4260850" cy="1619250"/>
          </a:xfrm>
          <a:prstGeom prst="rect">
            <a:avLst/>
          </a:prstGeom>
          <a:noFill/>
          <a:ln>
            <a:noFill/>
          </a:ln>
          <a:effectLst>
            <a:outerShdw blurRad="292100" dist="139700" dir="2700000" algn="ctr" rotWithShape="0">
              <a:schemeClr val="tx1">
                <a:alpha val="65000"/>
              </a:schemeClr>
            </a:outerShdw>
          </a:effectLst>
          <a:extLst>
            <a:ext uri="{909E8E84-426E-40DD-AFC4-6F175D3DCCD1}"/>
            <a:ext uri="{91240B29-F687-4F45-9708-019B960494DF}"/>
          </a:extLst>
        </p:spPr>
      </p:pic>
      <p:pic>
        <p:nvPicPr>
          <p:cNvPr id="55303" name="Picture 4"/>
          <p:cNvPicPr>
            <a:picLocks noChangeAspect="1" noChangeArrowheads="1"/>
          </p:cNvPicPr>
          <p:nvPr/>
        </p:nvPicPr>
        <p:blipFill>
          <a:blip r:embed="rId5"/>
          <a:srcRect/>
          <a:stretch>
            <a:fillRect/>
          </a:stretch>
        </p:blipFill>
        <p:spPr bwMode="auto">
          <a:xfrm>
            <a:off x="914400" y="4398963"/>
            <a:ext cx="2619375" cy="630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3"/>
          <p:cNvSpPr>
            <a:spLocks noGrp="1"/>
          </p:cNvSpPr>
          <p:nvPr>
            <p:ph type="title"/>
          </p:nvPr>
        </p:nvSpPr>
        <p:spPr/>
        <p:txBody>
          <a:bodyPr/>
          <a:lstStyle/>
          <a:p>
            <a:pPr algn="r"/>
            <a:r>
              <a:rPr lang="en-US" smtClean="0">
                <a:latin typeface="Arial" charset="0"/>
                <a:cs typeface="Arial" charset="0"/>
              </a:rPr>
              <a:t>Real Projects, Real Successes</a:t>
            </a:r>
            <a:r>
              <a:rPr lang="en-US" sz="2800" smtClean="0">
                <a:latin typeface="Arial" charset="0"/>
                <a:cs typeface="Arial" charset="0"/>
              </a:rPr>
              <a:t/>
            </a:r>
            <a:br>
              <a:rPr lang="en-US" sz="2800" smtClean="0">
                <a:latin typeface="Arial" charset="0"/>
                <a:cs typeface="Arial" charset="0"/>
              </a:rPr>
            </a:br>
            <a:r>
              <a:rPr lang="en-US" sz="2000" smtClean="0">
                <a:solidFill>
                  <a:srgbClr val="8064A2"/>
                </a:solidFill>
                <a:latin typeface="Arial" charset="0"/>
                <a:cs typeface="Arial" charset="0"/>
              </a:rPr>
              <a:t>Kaheawa Wind Power II</a:t>
            </a:r>
          </a:p>
        </p:txBody>
      </p:sp>
      <p:sp>
        <p:nvSpPr>
          <p:cNvPr id="5" name="Content Placeholder 2"/>
          <p:cNvSpPr txBox="1">
            <a:spLocks/>
          </p:cNvSpPr>
          <p:nvPr/>
        </p:nvSpPr>
        <p:spPr>
          <a:xfrm>
            <a:off x="457200" y="4953000"/>
            <a:ext cx="8305800" cy="1071563"/>
          </a:xfrm>
          <a:prstGeom prst="rect">
            <a:avLst/>
          </a:prstGeom>
        </p:spPr>
        <p:txBody>
          <a:bodyPr/>
          <a:lstStyle/>
          <a:p>
            <a:pPr algn="ctr" fontAlgn="auto">
              <a:spcBef>
                <a:spcPts val="0"/>
              </a:spcBef>
              <a:spcAft>
                <a:spcPts val="0"/>
              </a:spcAft>
              <a:defRPr/>
            </a:pPr>
            <a:r>
              <a:rPr lang="en-US" sz="1600" dirty="0">
                <a:solidFill>
                  <a:schemeClr val="bg1">
                    <a:lumMod val="50000"/>
                  </a:schemeClr>
                </a:solidFill>
                <a:latin typeface="Arial" pitchFamily="34" charset="0"/>
                <a:cs typeface="Arial" pitchFamily="34" charset="0"/>
              </a:rPr>
              <a:t>This DPR™ will operate on a 21 MW wind farm on the island of </a:t>
            </a:r>
            <a:r>
              <a:rPr lang="en-US" sz="1600" dirty="0">
                <a:solidFill>
                  <a:schemeClr val="bg1">
                    <a:lumMod val="50000"/>
                  </a:schemeClr>
                </a:solidFill>
                <a:latin typeface="Arial" pitchFamily="34" charset="0"/>
                <a:cs typeface="Arial" pitchFamily="34" charset="0"/>
              </a:rPr>
              <a:t>Maui, and it will provide the Maui </a:t>
            </a:r>
            <a:r>
              <a:rPr lang="en-US" sz="1600" dirty="0">
                <a:solidFill>
                  <a:schemeClr val="bg1">
                    <a:lumMod val="50000"/>
                  </a:schemeClr>
                </a:solidFill>
                <a:latin typeface="Arial" pitchFamily="34" charset="0"/>
                <a:cs typeface="Arial" pitchFamily="34" charset="0"/>
              </a:rPr>
              <a:t>Electric Company (MECO) with responsive </a:t>
            </a:r>
            <a:r>
              <a:rPr lang="en-US" sz="1600" dirty="0">
                <a:solidFill>
                  <a:schemeClr val="bg1">
                    <a:lumMod val="50000"/>
                  </a:schemeClr>
                </a:solidFill>
                <a:latin typeface="Arial" pitchFamily="34" charset="0"/>
                <a:cs typeface="Arial" pitchFamily="34" charset="0"/>
              </a:rPr>
              <a:t>reserves, </a:t>
            </a:r>
            <a:r>
              <a:rPr lang="en-US" sz="1600" dirty="0">
                <a:solidFill>
                  <a:schemeClr val="bg1">
                    <a:lumMod val="50000"/>
                  </a:schemeClr>
                </a:solidFill>
                <a:latin typeface="Arial" pitchFamily="34" charset="0"/>
                <a:cs typeface="Arial" pitchFamily="34" charset="0"/>
              </a:rPr>
              <a:t>as well as for supporting services such as </a:t>
            </a:r>
            <a:r>
              <a:rPr lang="en-US" sz="1600" dirty="0">
                <a:solidFill>
                  <a:schemeClr val="bg1">
                    <a:lumMod val="50000"/>
                  </a:schemeClr>
                </a:solidFill>
                <a:latin typeface="Arial" pitchFamily="34" charset="0"/>
                <a:cs typeface="Arial" pitchFamily="34" charset="0"/>
              </a:rPr>
              <a:t>frequency and </a:t>
            </a:r>
            <a:r>
              <a:rPr lang="en-US" sz="1600" dirty="0">
                <a:solidFill>
                  <a:schemeClr val="bg1">
                    <a:lumMod val="50000"/>
                  </a:schemeClr>
                </a:solidFill>
                <a:latin typeface="Arial" pitchFamily="34" charset="0"/>
                <a:cs typeface="Arial" pitchFamily="34" charset="0"/>
              </a:rPr>
              <a:t>voltage regulation</a:t>
            </a:r>
            <a:r>
              <a:rPr lang="en-US" sz="1600" dirty="0">
                <a:solidFill>
                  <a:schemeClr val="bg1">
                    <a:lumMod val="50000"/>
                  </a:schemeClr>
                </a:solidFill>
                <a:latin typeface="Arial" pitchFamily="34" charset="0"/>
                <a:cs typeface="Arial" pitchFamily="34" charset="0"/>
              </a:rPr>
              <a:t>.</a:t>
            </a:r>
            <a:endParaRPr lang="en-US" sz="1600" dirty="0">
              <a:solidFill>
                <a:srgbClr val="6F6E73"/>
              </a:solidFill>
              <a:latin typeface="Trade Gothic LT Std" pitchFamily="50" charset="0"/>
            </a:endParaRPr>
          </a:p>
        </p:txBody>
      </p:sp>
      <p:graphicFrame>
        <p:nvGraphicFramePr>
          <p:cNvPr id="9" name="Table 8"/>
          <p:cNvGraphicFramePr>
            <a:graphicFrameLocks noGrp="1"/>
          </p:cNvGraphicFramePr>
          <p:nvPr/>
        </p:nvGraphicFramePr>
        <p:xfrm>
          <a:off x="381000" y="1600200"/>
          <a:ext cx="3752880" cy="2306320"/>
        </p:xfrm>
        <a:graphic>
          <a:graphicData uri="http://schemas.openxmlformats.org/drawingml/2006/table">
            <a:tbl>
              <a:tblPr firstCol="1" bandRow="1">
                <a:effectLst>
                  <a:outerShdw blurRad="50800" dist="38100" dir="2700000" algn="tl" rotWithShape="0">
                    <a:prstClr val="black">
                      <a:alpha val="40000"/>
                    </a:prstClr>
                  </a:outerShdw>
                </a:effectLst>
                <a:tableStyleId>{5C22544A-7EE6-4342-B048-85BDC9FD1C3A}</a:tableStyleId>
              </a:tblPr>
              <a:tblGrid>
                <a:gridCol w="1241419"/>
                <a:gridCol w="2511461"/>
              </a:tblGrid>
              <a:tr h="370840">
                <a:tc>
                  <a:txBody>
                    <a:bodyPr/>
                    <a:lstStyle/>
                    <a:p>
                      <a:r>
                        <a:rPr lang="en-US" sz="1600" dirty="0" smtClean="0"/>
                        <a:t>Location</a:t>
                      </a:r>
                      <a:endParaRPr lang="en-US" sz="1600" dirty="0"/>
                    </a:p>
                  </a:txBody>
                  <a:tcPr>
                    <a:solidFill>
                      <a:schemeClr val="bg1">
                        <a:lumMod val="50000"/>
                      </a:schemeClr>
                    </a:solidFill>
                  </a:tcPr>
                </a:tc>
                <a:tc>
                  <a:txBody>
                    <a:bodyPr/>
                    <a:lstStyle/>
                    <a:p>
                      <a:r>
                        <a:rPr lang="en-US" sz="1600" dirty="0" smtClean="0"/>
                        <a:t>Maui,</a:t>
                      </a:r>
                      <a:r>
                        <a:rPr lang="en-US" sz="1600" baseline="0" dirty="0" smtClean="0"/>
                        <a:t> HI</a:t>
                      </a:r>
                      <a:endParaRPr lang="en-US" sz="1600" dirty="0"/>
                    </a:p>
                  </a:txBody>
                  <a:tcPr>
                    <a:solidFill>
                      <a:schemeClr val="accent4">
                        <a:lumMod val="60000"/>
                        <a:lumOff val="40000"/>
                      </a:schemeClr>
                    </a:solidFill>
                  </a:tcPr>
                </a:tc>
              </a:tr>
              <a:tr h="370840">
                <a:tc>
                  <a:txBody>
                    <a:bodyPr/>
                    <a:lstStyle/>
                    <a:p>
                      <a:r>
                        <a:rPr lang="en-US" sz="1600" dirty="0" smtClean="0"/>
                        <a:t>Application</a:t>
                      </a:r>
                      <a:endParaRPr lang="en-US" sz="1600" dirty="0"/>
                    </a:p>
                  </a:txBody>
                  <a:tcPr>
                    <a:solidFill>
                      <a:schemeClr val="bg1">
                        <a:lumMod val="50000"/>
                      </a:schemeClr>
                    </a:solidFill>
                  </a:tcPr>
                </a:tc>
                <a:tc>
                  <a:txBody>
                    <a:bodyPr/>
                    <a:lstStyle/>
                    <a:p>
                      <a:r>
                        <a:rPr lang="en-US" sz="1600" dirty="0" smtClean="0"/>
                        <a:t>Wind</a:t>
                      </a:r>
                      <a:endParaRPr lang="en-US" sz="1600" dirty="0"/>
                    </a:p>
                  </a:txBody>
                  <a:tcPr>
                    <a:solidFill>
                      <a:schemeClr val="bg1">
                        <a:lumMod val="85000"/>
                      </a:schemeClr>
                    </a:solidFill>
                  </a:tcPr>
                </a:tc>
              </a:tr>
              <a:tr h="370840">
                <a:tc>
                  <a:txBody>
                    <a:bodyPr/>
                    <a:lstStyle/>
                    <a:p>
                      <a:r>
                        <a:rPr lang="en-US" sz="1600" dirty="0" smtClean="0"/>
                        <a:t>DPR™</a:t>
                      </a:r>
                      <a:endParaRPr lang="en-US" sz="1600" dirty="0"/>
                    </a:p>
                  </a:txBody>
                  <a:tcPr>
                    <a:solidFill>
                      <a:schemeClr val="bg1">
                        <a:lumMod val="50000"/>
                      </a:schemeClr>
                    </a:solidFill>
                  </a:tcPr>
                </a:tc>
                <a:tc>
                  <a:txBody>
                    <a:bodyPr/>
                    <a:lstStyle/>
                    <a:p>
                      <a:r>
                        <a:rPr lang="en-US" sz="1600" dirty="0" smtClean="0"/>
                        <a:t>10 MW / 20 MWh</a:t>
                      </a:r>
                      <a:endParaRPr lang="en-US" sz="1600" dirty="0"/>
                    </a:p>
                  </a:txBody>
                  <a:tcPr>
                    <a:solidFill>
                      <a:schemeClr val="bg1">
                        <a:lumMod val="85000"/>
                      </a:schemeClr>
                    </a:solidFill>
                  </a:tcPr>
                </a:tc>
              </a:tr>
              <a:tr h="370840">
                <a:tc>
                  <a:txBody>
                    <a:bodyPr/>
                    <a:lstStyle/>
                    <a:p>
                      <a:r>
                        <a:rPr lang="en-US" sz="1600" dirty="0" smtClean="0"/>
                        <a:t>COD</a:t>
                      </a:r>
                      <a:endParaRPr lang="en-US" sz="1600" dirty="0"/>
                    </a:p>
                  </a:txBody>
                  <a:tcPr>
                    <a:solidFill>
                      <a:schemeClr val="bg1">
                        <a:lumMod val="50000"/>
                      </a:schemeClr>
                    </a:solidFill>
                  </a:tcPr>
                </a:tc>
                <a:tc>
                  <a:txBody>
                    <a:bodyPr/>
                    <a:lstStyle/>
                    <a:p>
                      <a:r>
                        <a:rPr lang="en-US" sz="1600" dirty="0" smtClean="0"/>
                        <a:t>Q4 2011</a:t>
                      </a:r>
                      <a:endParaRPr lang="en-US" sz="1600" dirty="0"/>
                    </a:p>
                  </a:txBody>
                  <a:tcPr>
                    <a:solidFill>
                      <a:schemeClr val="bg1">
                        <a:lumMod val="85000"/>
                      </a:schemeClr>
                    </a:solidFill>
                  </a:tcPr>
                </a:tc>
              </a:tr>
              <a:tr h="370840">
                <a:tc>
                  <a:txBody>
                    <a:bodyPr/>
                    <a:lstStyle/>
                    <a:p>
                      <a:r>
                        <a:rPr lang="en-US" sz="1600" dirty="0" smtClean="0"/>
                        <a:t>Services</a:t>
                      </a:r>
                      <a:endParaRPr lang="en-US" sz="1600" dirty="0"/>
                    </a:p>
                  </a:txBody>
                  <a:tcPr>
                    <a:solidFill>
                      <a:schemeClr val="bg1">
                        <a:lumMod val="50000"/>
                      </a:schemeClr>
                    </a:solidFill>
                  </a:tcPr>
                </a:tc>
                <a:tc>
                  <a:txBody>
                    <a:bodyPr/>
                    <a:lstStyle/>
                    <a:p>
                      <a:r>
                        <a:rPr lang="en-US" sz="1600" dirty="0" smtClean="0"/>
                        <a:t>Ramp Control, </a:t>
                      </a:r>
                    </a:p>
                    <a:p>
                      <a:r>
                        <a:rPr lang="en-US" sz="1600" dirty="0" smtClean="0"/>
                        <a:t>Curtailment</a:t>
                      </a:r>
                      <a:r>
                        <a:rPr lang="en-US" sz="1600" baseline="0" dirty="0" smtClean="0"/>
                        <a:t> Mitigation, </a:t>
                      </a:r>
                    </a:p>
                    <a:p>
                      <a:r>
                        <a:rPr lang="en-US" sz="1600" baseline="0" dirty="0" smtClean="0"/>
                        <a:t>Grid Services</a:t>
                      </a:r>
                      <a:endParaRPr lang="en-US" sz="1600" dirty="0"/>
                    </a:p>
                  </a:txBody>
                  <a:tcPr>
                    <a:solidFill>
                      <a:schemeClr val="bg1">
                        <a:lumMod val="85000"/>
                      </a:schemeClr>
                    </a:solidFill>
                  </a:tcPr>
                </a:tc>
              </a:tr>
            </a:tbl>
          </a:graphicData>
        </a:graphic>
      </p:graphicFrame>
      <p:sp>
        <p:nvSpPr>
          <p:cNvPr id="56324" name="Slide Number Placeholder 9"/>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3ECD49E-5C1A-49D0-BAC4-E61A7AD5B6DF}" type="slidenum">
              <a:rPr lang="en-US">
                <a:latin typeface="Arial" charset="0"/>
                <a:cs typeface="Arial" charset="0"/>
              </a:rPr>
              <a:pPr fontAlgn="base">
                <a:spcBef>
                  <a:spcPct val="0"/>
                </a:spcBef>
                <a:spcAft>
                  <a:spcPct val="0"/>
                </a:spcAft>
              </a:pPr>
              <a:t>26</a:t>
            </a:fld>
            <a:endParaRPr lang="en-US">
              <a:latin typeface="Arial" charset="0"/>
              <a:cs typeface="Arial" charset="0"/>
            </a:endParaRPr>
          </a:p>
        </p:txBody>
      </p:sp>
      <p:pic>
        <p:nvPicPr>
          <p:cNvPr id="3074" name="Picture 2"/>
          <p:cNvPicPr>
            <a:picLocks noChangeAspect="1" noChangeArrowheads="1"/>
          </p:cNvPicPr>
          <p:nvPr/>
        </p:nvPicPr>
        <p:blipFill>
          <a:blip r:embed="rId3"/>
          <a:srcRect/>
          <a:stretch>
            <a:fillRect/>
          </a:stretch>
        </p:blipFill>
        <p:spPr bwMode="auto">
          <a:xfrm>
            <a:off x="4648200" y="1638300"/>
            <a:ext cx="3706813" cy="2722563"/>
          </a:xfrm>
          <a:prstGeom prst="rect">
            <a:avLst/>
          </a:prstGeom>
          <a:noFill/>
          <a:ln>
            <a:noFill/>
          </a:ln>
          <a:effectLst>
            <a:outerShdw blurRad="292100" dist="139700" dir="2700000" algn="ctr" rotWithShape="0">
              <a:schemeClr val="tx1">
                <a:alpha val="65000"/>
              </a:schemeClr>
            </a:outerShdw>
          </a:effectLst>
          <a:extLst>
            <a:ext uri="{909E8E84-426E-40DD-AFC4-6F175D3DCCD1}"/>
            <a:ext uri="{91240B29-F687-4F45-9708-019B960494DF}"/>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5"/>
          <p:cNvSpPr>
            <a:spLocks noGrp="1"/>
          </p:cNvSpPr>
          <p:nvPr>
            <p:ph type="title"/>
          </p:nvPr>
        </p:nvSpPr>
        <p:spPr>
          <a:xfrm>
            <a:off x="457200" y="457200"/>
            <a:ext cx="8229600" cy="762000"/>
          </a:xfrm>
        </p:spPr>
        <p:txBody>
          <a:bodyPr/>
          <a:lstStyle/>
          <a:p>
            <a:pPr algn="r"/>
            <a:r>
              <a:rPr lang="en-US" sz="2800" smtClean="0">
                <a:latin typeface="Arial" charset="0"/>
                <a:cs typeface="Arial" charset="0"/>
              </a:rPr>
              <a:t>Zero min level Ancillary Services Example</a:t>
            </a:r>
            <a:endParaRPr lang="en-US" sz="1400" smtClean="0">
              <a:solidFill>
                <a:srgbClr val="604A7B"/>
              </a:solidFill>
              <a:latin typeface="Arial" charset="0"/>
              <a:cs typeface="Arial" charset="0"/>
            </a:endParaRPr>
          </a:p>
        </p:txBody>
      </p:sp>
      <p:sp>
        <p:nvSpPr>
          <p:cNvPr id="7" name="Text Placeholder 6"/>
          <p:cNvSpPr>
            <a:spLocks noGrp="1"/>
          </p:cNvSpPr>
          <p:nvPr>
            <p:ph type="body" sz="quarter" idx="13"/>
          </p:nvPr>
        </p:nvSpPr>
        <p:spPr>
          <a:xfrm>
            <a:off x="457200" y="1447800"/>
            <a:ext cx="8229600" cy="457200"/>
          </a:xfrm>
        </p:spPr>
        <p:txBody>
          <a:bodyPr rtlCol="0">
            <a:normAutofit/>
          </a:bodyPr>
          <a:lstStyle/>
          <a:p>
            <a:pPr marL="0" indent="0" fontAlgn="auto">
              <a:spcAft>
                <a:spcPts val="0"/>
              </a:spcAft>
              <a:buFont typeface="Arial" pitchFamily="34" charset="0"/>
              <a:buNone/>
              <a:defRPr/>
            </a:pPr>
            <a:r>
              <a:rPr lang="en-US" sz="2000" b="1" dirty="0" smtClean="0">
                <a:solidFill>
                  <a:schemeClr val="accent4">
                    <a:lumMod val="75000"/>
                  </a:schemeClr>
                </a:solidFill>
              </a:rPr>
              <a:t>Moving portions of A/S to a DPR eases Min Gen pressures</a:t>
            </a:r>
          </a:p>
        </p:txBody>
      </p:sp>
      <p:sp>
        <p:nvSpPr>
          <p:cNvPr id="57347" name="Slide Number Placeholder 7"/>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483D181-A84D-4F78-9677-7F29AC7557A4}" type="slidenum">
              <a:rPr lang="en-US">
                <a:latin typeface="Arial" charset="0"/>
                <a:cs typeface="Arial" charset="0"/>
              </a:rPr>
              <a:pPr fontAlgn="base">
                <a:spcBef>
                  <a:spcPct val="0"/>
                </a:spcBef>
                <a:spcAft>
                  <a:spcPct val="0"/>
                </a:spcAft>
              </a:pPr>
              <a:t>27</a:t>
            </a:fld>
            <a:endParaRPr lang="en-US">
              <a:latin typeface="Arial" charset="0"/>
              <a:cs typeface="Arial" charset="0"/>
            </a:endParaRPr>
          </a:p>
        </p:txBody>
      </p:sp>
      <p:sp>
        <p:nvSpPr>
          <p:cNvPr id="9" name="Text Placeholder 6"/>
          <p:cNvSpPr txBox="1">
            <a:spLocks/>
          </p:cNvSpPr>
          <p:nvPr/>
        </p:nvSpPr>
        <p:spPr>
          <a:xfrm>
            <a:off x="4114800" y="1600200"/>
            <a:ext cx="4648200" cy="4495800"/>
          </a:xfrm>
          <a:prstGeom prst="rect">
            <a:avLst/>
          </a:prstGeom>
        </p:spPr>
        <p:txBody>
          <a:bodyPr>
            <a:normAutofit/>
          </a:bodyPr>
          <a:lstStyle/>
          <a:p>
            <a:pPr fontAlgn="auto">
              <a:spcBef>
                <a:spcPct val="20000"/>
              </a:spcBef>
              <a:spcAft>
                <a:spcPts val="0"/>
              </a:spcAft>
              <a:buFont typeface="Arial" pitchFamily="34" charset="0"/>
              <a:buNone/>
              <a:defRPr/>
            </a:pPr>
            <a:endParaRPr lang="en-US" dirty="0">
              <a:solidFill>
                <a:srgbClr val="6F6E73"/>
              </a:solidFill>
              <a:latin typeface="Arial" pitchFamily="34" charset="0"/>
              <a:cs typeface="Arial" pitchFamily="34" charset="0"/>
            </a:endParaRPr>
          </a:p>
          <a:p>
            <a:pPr marL="742950" lvl="1" indent="-285750" fontAlgn="auto">
              <a:spcBef>
                <a:spcPct val="20000"/>
              </a:spcBef>
              <a:spcAft>
                <a:spcPts val="0"/>
              </a:spcAft>
              <a:buSzPct val="71000"/>
              <a:buFont typeface="Wingdings" charset="2"/>
              <a:buChar char="§"/>
              <a:defRPr/>
            </a:pPr>
            <a:r>
              <a:rPr lang="en-US" sz="1600" dirty="0">
                <a:solidFill>
                  <a:srgbClr val="6F6E73"/>
                </a:solidFill>
                <a:latin typeface="Arial" pitchFamily="34" charset="0"/>
                <a:cs typeface="Arial" pitchFamily="34" charset="0"/>
              </a:rPr>
              <a:t>CCGT with min level of 50 MW provides       25 MW </a:t>
            </a:r>
            <a:r>
              <a:rPr lang="en-US" sz="1600" dirty="0" err="1">
                <a:solidFill>
                  <a:srgbClr val="6F6E73"/>
                </a:solidFill>
                <a:latin typeface="Arial" pitchFamily="34" charset="0"/>
                <a:cs typeface="Arial" pitchFamily="34" charset="0"/>
              </a:rPr>
              <a:t>Reg</a:t>
            </a:r>
            <a:r>
              <a:rPr lang="en-US" sz="1600" dirty="0">
                <a:solidFill>
                  <a:srgbClr val="6F6E73"/>
                </a:solidFill>
                <a:latin typeface="Arial" pitchFamily="34" charset="0"/>
                <a:cs typeface="Arial" pitchFamily="34" charset="0"/>
              </a:rPr>
              <a:t> Up and 25 MW </a:t>
            </a:r>
            <a:r>
              <a:rPr lang="en-US" sz="1600" dirty="0" err="1">
                <a:solidFill>
                  <a:srgbClr val="6F6E73"/>
                </a:solidFill>
                <a:latin typeface="Arial" pitchFamily="34" charset="0"/>
                <a:cs typeface="Arial" pitchFamily="34" charset="0"/>
              </a:rPr>
              <a:t>Reg</a:t>
            </a:r>
            <a:r>
              <a:rPr lang="en-US" sz="1600" dirty="0">
                <a:solidFill>
                  <a:srgbClr val="6F6E73"/>
                </a:solidFill>
                <a:latin typeface="Arial" pitchFamily="34" charset="0"/>
                <a:cs typeface="Arial" pitchFamily="34" charset="0"/>
              </a:rPr>
              <a:t> Down</a:t>
            </a:r>
          </a:p>
          <a:p>
            <a:pPr marL="742950" lvl="1" indent="-285750" fontAlgn="auto">
              <a:spcBef>
                <a:spcPct val="20000"/>
              </a:spcBef>
              <a:spcAft>
                <a:spcPts val="0"/>
              </a:spcAft>
              <a:buSzPct val="71000"/>
              <a:defRPr/>
            </a:pPr>
            <a:endParaRPr lang="en-US" sz="1600" dirty="0">
              <a:solidFill>
                <a:srgbClr val="6F6E73"/>
              </a:solidFill>
              <a:latin typeface="Arial" pitchFamily="34" charset="0"/>
              <a:cs typeface="Arial" pitchFamily="34" charset="0"/>
            </a:endParaRPr>
          </a:p>
          <a:p>
            <a:pPr marL="742950" lvl="1" indent="-285750" fontAlgn="auto">
              <a:spcBef>
                <a:spcPct val="20000"/>
              </a:spcBef>
              <a:spcAft>
                <a:spcPts val="0"/>
              </a:spcAft>
              <a:buSzPct val="71000"/>
              <a:buFont typeface="Wingdings" charset="2"/>
              <a:buChar char="§"/>
              <a:defRPr/>
            </a:pPr>
            <a:r>
              <a:rPr lang="en-US" sz="1600" dirty="0">
                <a:solidFill>
                  <a:srgbClr val="6F6E73"/>
                </a:solidFill>
                <a:latin typeface="Arial" pitchFamily="34" charset="0"/>
                <a:cs typeface="Arial" pitchFamily="34" charset="0"/>
              </a:rPr>
              <a:t>DPR with min level of </a:t>
            </a:r>
            <a:r>
              <a:rPr lang="en-US" sz="1600" b="1" i="1" dirty="0">
                <a:solidFill>
                  <a:srgbClr val="6F6E73"/>
                </a:solidFill>
                <a:latin typeface="Arial" pitchFamily="34" charset="0"/>
                <a:cs typeface="Arial" pitchFamily="34" charset="0"/>
              </a:rPr>
              <a:t>0 MW </a:t>
            </a:r>
            <a:r>
              <a:rPr lang="en-US" sz="1600" dirty="0">
                <a:solidFill>
                  <a:srgbClr val="6F6E73"/>
                </a:solidFill>
                <a:latin typeface="Arial" pitchFamily="34" charset="0"/>
                <a:cs typeface="Arial" pitchFamily="34" charset="0"/>
              </a:rPr>
              <a:t>provides           25 MW </a:t>
            </a:r>
            <a:r>
              <a:rPr lang="en-US" sz="1600" dirty="0" err="1">
                <a:solidFill>
                  <a:srgbClr val="6F6E73"/>
                </a:solidFill>
                <a:latin typeface="Arial" pitchFamily="34" charset="0"/>
                <a:cs typeface="Arial" pitchFamily="34" charset="0"/>
              </a:rPr>
              <a:t>Reg</a:t>
            </a:r>
            <a:r>
              <a:rPr lang="en-US" sz="1600" dirty="0">
                <a:solidFill>
                  <a:srgbClr val="6F6E73"/>
                </a:solidFill>
                <a:latin typeface="Arial" pitchFamily="34" charset="0"/>
                <a:cs typeface="Arial" pitchFamily="34" charset="0"/>
              </a:rPr>
              <a:t> Up and 25 MW </a:t>
            </a:r>
            <a:r>
              <a:rPr lang="en-US" sz="1600" dirty="0" err="1">
                <a:solidFill>
                  <a:srgbClr val="6F6E73"/>
                </a:solidFill>
                <a:latin typeface="Arial" pitchFamily="34" charset="0"/>
                <a:cs typeface="Arial" pitchFamily="34" charset="0"/>
              </a:rPr>
              <a:t>Reg</a:t>
            </a:r>
            <a:r>
              <a:rPr lang="en-US" sz="1600" dirty="0">
                <a:solidFill>
                  <a:srgbClr val="6F6E73"/>
                </a:solidFill>
                <a:latin typeface="Arial" pitchFamily="34" charset="0"/>
                <a:cs typeface="Arial" pitchFamily="34" charset="0"/>
              </a:rPr>
              <a:t> Down</a:t>
            </a:r>
          </a:p>
          <a:p>
            <a:pPr marL="742950" lvl="1" indent="-285750" fontAlgn="auto">
              <a:spcBef>
                <a:spcPct val="20000"/>
              </a:spcBef>
              <a:spcAft>
                <a:spcPts val="0"/>
              </a:spcAft>
              <a:buSzPct val="71000"/>
              <a:defRPr/>
            </a:pPr>
            <a:endParaRPr lang="en-US" sz="1600" dirty="0">
              <a:solidFill>
                <a:srgbClr val="6F6E73"/>
              </a:solidFill>
              <a:latin typeface="Arial" pitchFamily="34" charset="0"/>
              <a:cs typeface="Arial" pitchFamily="34" charset="0"/>
            </a:endParaRPr>
          </a:p>
          <a:p>
            <a:pPr marL="1200150" lvl="2" indent="-285750" fontAlgn="auto">
              <a:spcBef>
                <a:spcPct val="20000"/>
              </a:spcBef>
              <a:spcAft>
                <a:spcPts val="0"/>
              </a:spcAft>
              <a:buSzPct val="71000"/>
              <a:defRPr/>
            </a:pPr>
            <a:endParaRPr lang="en-US" sz="1600" dirty="0">
              <a:solidFill>
                <a:srgbClr val="6F6E73"/>
              </a:solidFill>
              <a:latin typeface="Arial" pitchFamily="34" charset="0"/>
              <a:cs typeface="Arial" pitchFamily="34" charset="0"/>
            </a:endParaRPr>
          </a:p>
          <a:p>
            <a:pPr marL="742950" lvl="1" indent="-285750" fontAlgn="auto">
              <a:spcBef>
                <a:spcPct val="20000"/>
              </a:spcBef>
              <a:spcAft>
                <a:spcPts val="0"/>
              </a:spcAft>
              <a:buSzPct val="71000"/>
              <a:buFont typeface="Wingdings" charset="2"/>
              <a:buChar char="§"/>
              <a:defRPr/>
            </a:pPr>
            <a:endParaRPr lang="en-US" sz="1600" dirty="0">
              <a:solidFill>
                <a:srgbClr val="6F6E73"/>
              </a:solidFill>
              <a:latin typeface="Arial" pitchFamily="34" charset="0"/>
              <a:cs typeface="Arial" pitchFamily="34" charset="0"/>
            </a:endParaRPr>
          </a:p>
          <a:p>
            <a:pPr marL="1143000" lvl="2" indent="-228600" algn="ctr" fontAlgn="auto">
              <a:spcBef>
                <a:spcPct val="20000"/>
              </a:spcBef>
              <a:spcAft>
                <a:spcPts val="0"/>
              </a:spcAft>
              <a:buSzPct val="71000"/>
              <a:buFont typeface="Arial" pitchFamily="34" charset="0"/>
              <a:buNone/>
              <a:defRPr/>
            </a:pPr>
            <a:endParaRPr lang="en-US" sz="1600" dirty="0">
              <a:solidFill>
                <a:srgbClr val="6F6E73"/>
              </a:solidFill>
              <a:latin typeface="Arial" pitchFamily="34" charset="0"/>
              <a:cs typeface="Arial" pitchFamily="34" charset="0"/>
            </a:endParaRPr>
          </a:p>
        </p:txBody>
      </p:sp>
      <p:pic>
        <p:nvPicPr>
          <p:cNvPr id="57349" name="Picture 4"/>
          <p:cNvPicPr>
            <a:picLocks noChangeAspect="1" noChangeArrowheads="1"/>
          </p:cNvPicPr>
          <p:nvPr/>
        </p:nvPicPr>
        <p:blipFill>
          <a:blip r:embed="rId3"/>
          <a:srcRect/>
          <a:stretch>
            <a:fillRect/>
          </a:stretch>
        </p:blipFill>
        <p:spPr bwMode="auto">
          <a:xfrm>
            <a:off x="571500" y="1885950"/>
            <a:ext cx="3848100" cy="4362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457200"/>
            <a:ext cx="8229600" cy="762000"/>
          </a:xfrm>
        </p:spPr>
        <p:txBody>
          <a:bodyPr rtlCol="0">
            <a:normAutofit fontScale="90000"/>
          </a:bodyPr>
          <a:lstStyle/>
          <a:p>
            <a:pPr algn="r" fontAlgn="auto">
              <a:spcAft>
                <a:spcPts val="0"/>
              </a:spcAft>
              <a:defRPr/>
            </a:pPr>
            <a:r>
              <a:rPr lang="en-US" sz="2800" dirty="0" smtClean="0"/>
              <a:t>Zero min level  Ancillary Services Commercialization</a:t>
            </a:r>
            <a:endParaRPr lang="en-US" sz="1400" dirty="0">
              <a:solidFill>
                <a:srgbClr val="604A7B"/>
              </a:solidFill>
            </a:endParaRPr>
          </a:p>
        </p:txBody>
      </p:sp>
      <p:sp>
        <p:nvSpPr>
          <p:cNvPr id="7" name="Text Placeholder 6"/>
          <p:cNvSpPr>
            <a:spLocks noGrp="1"/>
          </p:cNvSpPr>
          <p:nvPr>
            <p:ph type="body" sz="quarter" idx="13"/>
          </p:nvPr>
        </p:nvSpPr>
        <p:spPr/>
        <p:txBody>
          <a:bodyPr rtlCol="0">
            <a:normAutofit/>
          </a:bodyPr>
          <a:lstStyle/>
          <a:p>
            <a:pPr marL="0" indent="0" fontAlgn="auto">
              <a:spcAft>
                <a:spcPts val="0"/>
              </a:spcAft>
              <a:buFont typeface="Arial" pitchFamily="34" charset="0"/>
              <a:buNone/>
              <a:defRPr/>
            </a:pPr>
            <a:r>
              <a:rPr lang="en-US" sz="2000" b="1" dirty="0" smtClean="0">
                <a:solidFill>
                  <a:schemeClr val="accent4">
                    <a:lumMod val="75000"/>
                  </a:schemeClr>
                </a:solidFill>
              </a:rPr>
              <a:t>XP to manufacture 10 MW/20 </a:t>
            </a:r>
            <a:r>
              <a:rPr lang="en-US" sz="2000" b="1" dirty="0" err="1" smtClean="0">
                <a:solidFill>
                  <a:schemeClr val="accent4">
                    <a:lumMod val="75000"/>
                  </a:schemeClr>
                </a:solidFill>
              </a:rPr>
              <a:t>MWh</a:t>
            </a:r>
            <a:r>
              <a:rPr lang="en-US" sz="2000" b="1" dirty="0" smtClean="0">
                <a:solidFill>
                  <a:schemeClr val="accent4">
                    <a:lumMod val="75000"/>
                  </a:schemeClr>
                </a:solidFill>
              </a:rPr>
              <a:t> DPR for variety of Renewable Integration Services in Hawaii</a:t>
            </a:r>
          </a:p>
          <a:p>
            <a:pPr marL="0" indent="0" fontAlgn="auto">
              <a:spcAft>
                <a:spcPts val="0"/>
              </a:spcAft>
              <a:buFont typeface="Arial" pitchFamily="34" charset="0"/>
              <a:buNone/>
              <a:defRPr/>
            </a:pPr>
            <a:endParaRPr lang="en-US" sz="1800" dirty="0" smtClean="0"/>
          </a:p>
          <a:p>
            <a:pPr lvl="1" fontAlgn="auto">
              <a:spcAft>
                <a:spcPts val="0"/>
              </a:spcAft>
              <a:buSzPct val="71000"/>
              <a:buFont typeface="Wingdings" charset="2"/>
              <a:buChar char="§"/>
              <a:defRPr/>
            </a:pPr>
            <a:r>
              <a:rPr lang="en-US" sz="1800" dirty="0" smtClean="0"/>
              <a:t>DPR will operate on 21 MW wind farm on island of Maui to supply:</a:t>
            </a:r>
          </a:p>
          <a:p>
            <a:pPr lvl="2" fontAlgn="auto">
              <a:spcAft>
                <a:spcPts val="0"/>
              </a:spcAft>
              <a:buSzPct val="71000"/>
              <a:buFont typeface="Wingdings" charset="2"/>
              <a:buChar char="§"/>
              <a:defRPr/>
            </a:pPr>
            <a:r>
              <a:rPr lang="en-US" sz="1600" dirty="0" smtClean="0"/>
              <a:t>Up to 10 MW Up Reserve and 8 MW Down Reserve</a:t>
            </a:r>
          </a:p>
          <a:p>
            <a:pPr lvl="2" fontAlgn="auto">
              <a:spcAft>
                <a:spcPts val="0"/>
              </a:spcAft>
              <a:buSzPct val="71000"/>
              <a:buFont typeface="Wingdings" charset="2"/>
              <a:buChar char="§"/>
              <a:defRPr/>
            </a:pPr>
            <a:r>
              <a:rPr lang="en-US" sz="1600" dirty="0" smtClean="0"/>
              <a:t>Sophisticated droop response for frequency deviations beyond </a:t>
            </a:r>
            <a:r>
              <a:rPr lang="en-US" sz="1600" dirty="0" err="1" smtClean="0"/>
              <a:t>deadband</a:t>
            </a:r>
            <a:endParaRPr lang="en-US" sz="1600" dirty="0" smtClean="0"/>
          </a:p>
          <a:p>
            <a:pPr lvl="2" fontAlgn="auto">
              <a:spcAft>
                <a:spcPts val="0"/>
              </a:spcAft>
              <a:buSzPct val="71000"/>
              <a:buFont typeface="Wingdings" charset="2"/>
              <a:buChar char="§"/>
              <a:defRPr/>
            </a:pPr>
            <a:r>
              <a:rPr lang="en-US" sz="1600" dirty="0" smtClean="0"/>
              <a:t>Ramp Control to </a:t>
            </a:r>
            <a:r>
              <a:rPr lang="en-US" sz="1600" dirty="0" smtClean="0">
                <a:solidFill>
                  <a:schemeClr val="bg1">
                    <a:lumMod val="50000"/>
                  </a:schemeClr>
                </a:solidFill>
              </a:rPr>
              <a:t>±1MW/min </a:t>
            </a:r>
            <a:endParaRPr lang="en-US" sz="1600" dirty="0" smtClean="0"/>
          </a:p>
          <a:p>
            <a:pPr lvl="2" fontAlgn="auto">
              <a:spcAft>
                <a:spcPts val="0"/>
              </a:spcAft>
              <a:buSzPct val="71000"/>
              <a:buFont typeface="Wingdings" charset="2"/>
              <a:buChar char="§"/>
              <a:defRPr/>
            </a:pPr>
            <a:r>
              <a:rPr lang="en-US" sz="1600" dirty="0" smtClean="0"/>
              <a:t>AGC response capabilities</a:t>
            </a:r>
          </a:p>
          <a:p>
            <a:pPr lvl="2" fontAlgn="auto">
              <a:spcAft>
                <a:spcPts val="0"/>
              </a:spcAft>
              <a:buSzPct val="71000"/>
              <a:buFont typeface="Arial" pitchFamily="34" charset="0"/>
              <a:buNone/>
              <a:defRPr/>
            </a:pPr>
            <a:endParaRPr lang="en-US" sz="1600" dirty="0" smtClean="0"/>
          </a:p>
          <a:p>
            <a:pPr lvl="1" fontAlgn="auto">
              <a:spcAft>
                <a:spcPts val="0"/>
              </a:spcAft>
              <a:buSzPct val="71000"/>
              <a:buFont typeface="Wingdings" charset="2"/>
              <a:buChar char="§"/>
              <a:defRPr/>
            </a:pPr>
            <a:r>
              <a:rPr lang="en-US" dirty="0" smtClean="0"/>
              <a:t>Energy Storage creates value for IPP and Utility</a:t>
            </a:r>
          </a:p>
          <a:p>
            <a:pPr lvl="2" fontAlgn="auto">
              <a:spcAft>
                <a:spcPts val="0"/>
              </a:spcAft>
              <a:buSzPct val="71000"/>
              <a:buFont typeface="Wingdings" charset="2"/>
              <a:buChar char="§"/>
              <a:defRPr/>
            </a:pPr>
            <a:r>
              <a:rPr lang="en-US" sz="1600" dirty="0" smtClean="0"/>
              <a:t>Reserves capability allows diesel gen offline thus reducing curtailment</a:t>
            </a:r>
          </a:p>
          <a:p>
            <a:pPr lvl="2" fontAlgn="auto">
              <a:spcAft>
                <a:spcPts val="0"/>
              </a:spcAft>
              <a:buSzPct val="71000"/>
              <a:buFont typeface="Wingdings" charset="2"/>
              <a:buChar char="§"/>
              <a:defRPr/>
            </a:pPr>
            <a:r>
              <a:rPr lang="en-US" sz="1600" b="1" i="1" dirty="0" smtClean="0"/>
              <a:t>Expected to increase annual production of wind farm by ~70%</a:t>
            </a:r>
          </a:p>
          <a:p>
            <a:pPr lvl="2" fontAlgn="auto">
              <a:spcAft>
                <a:spcPts val="0"/>
              </a:spcAft>
              <a:buSzPct val="71000"/>
              <a:buFont typeface="Wingdings" charset="2"/>
              <a:buChar char="§"/>
              <a:defRPr/>
            </a:pPr>
            <a:r>
              <a:rPr lang="en-US" sz="1600" dirty="0" smtClean="0"/>
              <a:t>Higher wind penetration and less generator A/S operation lead to lower variable costs on generators</a:t>
            </a:r>
          </a:p>
          <a:p>
            <a:pPr lvl="2" fontAlgn="auto">
              <a:spcAft>
                <a:spcPts val="0"/>
              </a:spcAft>
              <a:buSzPct val="71000"/>
              <a:buFont typeface="Wingdings" charset="2"/>
              <a:buChar char="§"/>
              <a:defRPr/>
            </a:pPr>
            <a:r>
              <a:rPr lang="en-US" sz="1600" b="1" i="1" dirty="0" smtClean="0"/>
              <a:t>Estimated variable cost reduction of ~12.5%</a:t>
            </a:r>
          </a:p>
          <a:p>
            <a:pPr lvl="2" fontAlgn="auto">
              <a:spcAft>
                <a:spcPts val="0"/>
              </a:spcAft>
              <a:buSzPct val="71000"/>
              <a:buFont typeface="Wingdings" charset="2"/>
              <a:buChar char="§"/>
              <a:defRPr/>
            </a:pPr>
            <a:endParaRPr lang="en-US" sz="1600" dirty="0" smtClean="0"/>
          </a:p>
          <a:p>
            <a:pPr lvl="2" fontAlgn="auto">
              <a:spcAft>
                <a:spcPts val="0"/>
              </a:spcAft>
              <a:buSzPct val="71000"/>
              <a:buFont typeface="Arial" pitchFamily="34" charset="0"/>
              <a:buNone/>
              <a:defRPr/>
            </a:pPr>
            <a:endParaRPr lang="en-US" sz="1600" dirty="0" smtClean="0"/>
          </a:p>
          <a:p>
            <a:pPr lvl="2" algn="ctr" fontAlgn="auto">
              <a:spcAft>
                <a:spcPts val="0"/>
              </a:spcAft>
              <a:buSzPct val="71000"/>
              <a:buFont typeface="Arial" pitchFamily="34" charset="0"/>
              <a:buNone/>
              <a:defRPr/>
            </a:pPr>
            <a:endParaRPr lang="en-US" sz="1600" dirty="0"/>
          </a:p>
        </p:txBody>
      </p:sp>
      <p:sp>
        <p:nvSpPr>
          <p:cNvPr id="58371" name="Slide Number Placeholder 7"/>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2578965-85D1-4AB3-8759-F48DBAAE048B}" type="slidenum">
              <a:rPr lang="en-US">
                <a:latin typeface="Arial" charset="0"/>
                <a:cs typeface="Arial" charset="0"/>
              </a:rPr>
              <a:pPr fontAlgn="base">
                <a:spcBef>
                  <a:spcPct val="0"/>
                </a:spcBef>
                <a:spcAft>
                  <a:spcPct val="0"/>
                </a:spcAft>
              </a:pPr>
              <a:t>28</a:t>
            </a:fld>
            <a:endParaRPr lang="en-US">
              <a:latin typeface="Arial" charset="0"/>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pPr algn="r"/>
            <a:r>
              <a:rPr lang="en-US" smtClean="0">
                <a:latin typeface="Arial" charset="0"/>
                <a:cs typeface="Arial" charset="0"/>
              </a:rPr>
              <a:t>Xtreme Power Technology</a:t>
            </a:r>
            <a:br>
              <a:rPr lang="en-US" smtClean="0">
                <a:latin typeface="Arial" charset="0"/>
                <a:cs typeface="Arial" charset="0"/>
              </a:rPr>
            </a:br>
            <a:r>
              <a:rPr lang="en-US" sz="2000" smtClean="0">
                <a:solidFill>
                  <a:srgbClr val="8064A2"/>
                </a:solidFill>
                <a:latin typeface="Arial" charset="0"/>
                <a:cs typeface="Arial" charset="0"/>
              </a:rPr>
              <a:t>Our Product</a:t>
            </a:r>
          </a:p>
        </p:txBody>
      </p:sp>
      <p:sp>
        <p:nvSpPr>
          <p:cNvPr id="13314" name="Text Placeholder 4"/>
          <p:cNvSpPr>
            <a:spLocks noGrp="1"/>
          </p:cNvSpPr>
          <p:nvPr>
            <p:ph type="body" sz="quarter" idx="13"/>
          </p:nvPr>
        </p:nvSpPr>
        <p:spPr>
          <a:xfrm>
            <a:off x="838200" y="4724400"/>
            <a:ext cx="8001000" cy="1752600"/>
          </a:xfrm>
        </p:spPr>
        <p:txBody>
          <a:bodyPr/>
          <a:lstStyle/>
          <a:p>
            <a:pPr>
              <a:buFont typeface="Arial" charset="0"/>
              <a:buNone/>
            </a:pPr>
            <a:r>
              <a:rPr lang="en-US" sz="1800" b="1" smtClean="0">
                <a:solidFill>
                  <a:srgbClr val="404040"/>
                </a:solidFill>
                <a:latin typeface="Arial" charset="0"/>
                <a:cs typeface="Arial" charset="0"/>
              </a:rPr>
              <a:t>System Integration</a:t>
            </a:r>
          </a:p>
          <a:p>
            <a:r>
              <a:rPr lang="en-US" sz="1800" smtClean="0">
                <a:latin typeface="Arial" charset="0"/>
                <a:cs typeface="Arial" charset="0"/>
              </a:rPr>
              <a:t>Communication with existing/planned assets</a:t>
            </a:r>
          </a:p>
          <a:p>
            <a:r>
              <a:rPr lang="en-US" sz="1800" smtClean="0">
                <a:latin typeface="Arial" charset="0"/>
                <a:cs typeface="Arial" charset="0"/>
              </a:rPr>
              <a:t>Meets or exceeds national Cyber Security standards</a:t>
            </a:r>
          </a:p>
          <a:p>
            <a:r>
              <a:rPr lang="en-US" sz="1800" smtClean="0">
                <a:latin typeface="Arial" charset="0"/>
                <a:cs typeface="Arial" charset="0"/>
              </a:rPr>
              <a:t>Balance of Systems experience, including turn-key services</a:t>
            </a:r>
            <a:endParaRPr lang="en-US" sz="1400" smtClean="0">
              <a:latin typeface="Arial" charset="0"/>
              <a:cs typeface="Arial" charset="0"/>
            </a:endParaRPr>
          </a:p>
          <a:p>
            <a:r>
              <a:rPr lang="en-US" sz="1800" smtClean="0">
                <a:latin typeface="Arial" charset="0"/>
                <a:cs typeface="Arial" charset="0"/>
              </a:rPr>
              <a:t>Modular approach allows scaling without compromising reliability</a:t>
            </a:r>
          </a:p>
        </p:txBody>
      </p:sp>
      <p:sp>
        <p:nvSpPr>
          <p:cNvPr id="13315" name="Slide Number Placeholder 31"/>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1EFD67F-F087-4E46-ABEB-DD6ECD9CD3B6}" type="slidenum">
              <a:rPr lang="en-US">
                <a:latin typeface="Arial" charset="0"/>
                <a:cs typeface="Arial" charset="0"/>
              </a:rPr>
              <a:pPr fontAlgn="base">
                <a:spcBef>
                  <a:spcPct val="0"/>
                </a:spcBef>
                <a:spcAft>
                  <a:spcPct val="0"/>
                </a:spcAft>
              </a:pPr>
              <a:t>2</a:t>
            </a:fld>
            <a:endParaRPr lang="en-US">
              <a:latin typeface="Arial" charset="0"/>
              <a:cs typeface="Arial" charset="0"/>
            </a:endParaRPr>
          </a:p>
        </p:txBody>
      </p:sp>
      <p:grpSp>
        <p:nvGrpSpPr>
          <p:cNvPr id="13316" name="Group 5"/>
          <p:cNvGrpSpPr>
            <a:grpSpLocks/>
          </p:cNvGrpSpPr>
          <p:nvPr/>
        </p:nvGrpSpPr>
        <p:grpSpPr bwMode="auto">
          <a:xfrm>
            <a:off x="685800" y="990600"/>
            <a:ext cx="7554913" cy="3908425"/>
            <a:chOff x="685800" y="1120637"/>
            <a:chExt cx="7554365" cy="3908563"/>
          </a:xfrm>
        </p:grpSpPr>
        <p:grpSp>
          <p:nvGrpSpPr>
            <p:cNvPr id="13317" name="Group 3"/>
            <p:cNvGrpSpPr>
              <a:grpSpLocks/>
            </p:cNvGrpSpPr>
            <p:nvPr/>
          </p:nvGrpSpPr>
          <p:grpSpPr bwMode="auto">
            <a:xfrm>
              <a:off x="685800" y="1120637"/>
              <a:ext cx="7554365" cy="3908563"/>
              <a:chOff x="685800" y="1120637"/>
              <a:chExt cx="7554365" cy="3908563"/>
            </a:xfrm>
          </p:grpSpPr>
          <p:pic>
            <p:nvPicPr>
              <p:cNvPr id="13319" name="Picture 7" descr="DPR_overview3.png"/>
              <p:cNvPicPr>
                <a:picLocks noChangeAspect="1"/>
              </p:cNvPicPr>
              <p:nvPr/>
            </p:nvPicPr>
            <p:blipFill>
              <a:blip r:embed="rId3"/>
              <a:srcRect/>
              <a:stretch>
                <a:fillRect/>
              </a:stretch>
            </p:blipFill>
            <p:spPr bwMode="auto">
              <a:xfrm>
                <a:off x="685800" y="1120637"/>
                <a:ext cx="7554365" cy="3908563"/>
              </a:xfrm>
              <a:prstGeom prst="rect">
                <a:avLst/>
              </a:prstGeom>
              <a:noFill/>
              <a:ln w="9525">
                <a:noFill/>
                <a:miter lim="800000"/>
                <a:headEnd/>
                <a:tailEnd/>
              </a:ln>
            </p:spPr>
          </p:pic>
          <p:sp>
            <p:nvSpPr>
              <p:cNvPr id="3" name="Rectangle 2"/>
              <p:cNvSpPr/>
              <p:nvPr/>
            </p:nvSpPr>
            <p:spPr>
              <a:xfrm>
                <a:off x="6095608" y="3962362"/>
                <a:ext cx="1066723" cy="609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13318" name="Picture 8" descr="3.png"/>
            <p:cNvPicPr>
              <a:picLocks noChangeAspect="1"/>
            </p:cNvPicPr>
            <p:nvPr/>
          </p:nvPicPr>
          <p:blipFill>
            <a:blip r:embed="rId4"/>
            <a:srcRect l="4907" t="11427" r="12292" b="11427"/>
            <a:stretch>
              <a:fillRect/>
            </a:stretch>
          </p:blipFill>
          <p:spPr bwMode="auto">
            <a:xfrm>
              <a:off x="5943600" y="3931920"/>
              <a:ext cx="1451153" cy="567851"/>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pPr algn="r"/>
            <a:r>
              <a:rPr lang="en-US" smtClean="0">
                <a:latin typeface="Arial" charset="0"/>
                <a:cs typeface="Arial" charset="0"/>
              </a:rPr>
              <a:t>Xtreme Power Technology</a:t>
            </a:r>
            <a:br>
              <a:rPr lang="en-US" smtClean="0">
                <a:latin typeface="Arial" charset="0"/>
                <a:cs typeface="Arial" charset="0"/>
              </a:rPr>
            </a:br>
            <a:r>
              <a:rPr lang="en-US" sz="2000" smtClean="0">
                <a:solidFill>
                  <a:srgbClr val="8064A2"/>
                </a:solidFill>
                <a:latin typeface="Arial" charset="0"/>
                <a:cs typeface="Arial" charset="0"/>
              </a:rPr>
              <a:t>Our Product</a:t>
            </a:r>
          </a:p>
        </p:txBody>
      </p:sp>
      <p:sp>
        <p:nvSpPr>
          <p:cNvPr id="59394" name="Text Placeholder 4"/>
          <p:cNvSpPr>
            <a:spLocks noGrp="1"/>
          </p:cNvSpPr>
          <p:nvPr>
            <p:ph type="body" sz="quarter" idx="13"/>
          </p:nvPr>
        </p:nvSpPr>
        <p:spPr>
          <a:xfrm>
            <a:off x="838200" y="4724400"/>
            <a:ext cx="8001000" cy="1752600"/>
          </a:xfrm>
        </p:spPr>
        <p:txBody>
          <a:bodyPr/>
          <a:lstStyle/>
          <a:p>
            <a:pPr>
              <a:buFont typeface="Arial" charset="0"/>
              <a:buNone/>
            </a:pPr>
            <a:r>
              <a:rPr lang="en-US" sz="1800" b="1" smtClean="0">
                <a:solidFill>
                  <a:srgbClr val="404040"/>
                </a:solidFill>
                <a:latin typeface="Arial" charset="0"/>
                <a:cs typeface="Arial" charset="0"/>
              </a:rPr>
              <a:t>System Integration</a:t>
            </a:r>
          </a:p>
          <a:p>
            <a:r>
              <a:rPr lang="en-US" sz="1800" smtClean="0">
                <a:latin typeface="Arial" charset="0"/>
                <a:cs typeface="Arial" charset="0"/>
              </a:rPr>
              <a:t>Communication with existing/planned assets</a:t>
            </a:r>
          </a:p>
          <a:p>
            <a:r>
              <a:rPr lang="en-US" sz="1800" smtClean="0">
                <a:latin typeface="Arial" charset="0"/>
                <a:cs typeface="Arial" charset="0"/>
              </a:rPr>
              <a:t>Meets or exceeds national Cyber Security standards</a:t>
            </a:r>
          </a:p>
          <a:p>
            <a:r>
              <a:rPr lang="en-US" sz="1800" smtClean="0">
                <a:latin typeface="Arial" charset="0"/>
                <a:cs typeface="Arial" charset="0"/>
              </a:rPr>
              <a:t>Balance of Systems experience, including turn-key services</a:t>
            </a:r>
            <a:endParaRPr lang="en-US" sz="1400" smtClean="0">
              <a:latin typeface="Arial" charset="0"/>
              <a:cs typeface="Arial" charset="0"/>
            </a:endParaRPr>
          </a:p>
          <a:p>
            <a:r>
              <a:rPr lang="en-US" sz="1800" smtClean="0">
                <a:latin typeface="Arial" charset="0"/>
                <a:cs typeface="Arial" charset="0"/>
              </a:rPr>
              <a:t>Modular approach allows scaling without compromising reliability</a:t>
            </a:r>
          </a:p>
        </p:txBody>
      </p:sp>
      <p:sp>
        <p:nvSpPr>
          <p:cNvPr id="59395" name="Slide Number Placeholder 31"/>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600A89-542F-428E-BF0F-46716F438BCE}" type="slidenum">
              <a:rPr lang="en-US">
                <a:latin typeface="Arial" charset="0"/>
                <a:cs typeface="Arial" charset="0"/>
              </a:rPr>
              <a:pPr fontAlgn="base">
                <a:spcBef>
                  <a:spcPct val="0"/>
                </a:spcBef>
                <a:spcAft>
                  <a:spcPct val="0"/>
                </a:spcAft>
              </a:pPr>
              <a:t>29</a:t>
            </a:fld>
            <a:endParaRPr lang="en-US">
              <a:latin typeface="Arial" charset="0"/>
              <a:cs typeface="Arial" charset="0"/>
            </a:endParaRPr>
          </a:p>
        </p:txBody>
      </p:sp>
      <p:grpSp>
        <p:nvGrpSpPr>
          <p:cNvPr id="59396" name="Group 5"/>
          <p:cNvGrpSpPr>
            <a:grpSpLocks/>
          </p:cNvGrpSpPr>
          <p:nvPr/>
        </p:nvGrpSpPr>
        <p:grpSpPr bwMode="auto">
          <a:xfrm>
            <a:off x="685800" y="990600"/>
            <a:ext cx="7554913" cy="3908425"/>
            <a:chOff x="685800" y="1120637"/>
            <a:chExt cx="7554365" cy="3908563"/>
          </a:xfrm>
        </p:grpSpPr>
        <p:grpSp>
          <p:nvGrpSpPr>
            <p:cNvPr id="59397" name="Group 3"/>
            <p:cNvGrpSpPr>
              <a:grpSpLocks/>
            </p:cNvGrpSpPr>
            <p:nvPr/>
          </p:nvGrpSpPr>
          <p:grpSpPr bwMode="auto">
            <a:xfrm>
              <a:off x="685800" y="1120637"/>
              <a:ext cx="7554365" cy="3908563"/>
              <a:chOff x="685800" y="1120637"/>
              <a:chExt cx="7554365" cy="3908563"/>
            </a:xfrm>
          </p:grpSpPr>
          <p:pic>
            <p:nvPicPr>
              <p:cNvPr id="59399" name="Picture 7" descr="DPR_overview3.png"/>
              <p:cNvPicPr>
                <a:picLocks noChangeAspect="1"/>
              </p:cNvPicPr>
              <p:nvPr/>
            </p:nvPicPr>
            <p:blipFill>
              <a:blip r:embed="rId3"/>
              <a:srcRect/>
              <a:stretch>
                <a:fillRect/>
              </a:stretch>
            </p:blipFill>
            <p:spPr bwMode="auto">
              <a:xfrm>
                <a:off x="685800" y="1120637"/>
                <a:ext cx="7554365" cy="3908563"/>
              </a:xfrm>
              <a:prstGeom prst="rect">
                <a:avLst/>
              </a:prstGeom>
              <a:noFill/>
              <a:ln w="9525">
                <a:noFill/>
                <a:miter lim="800000"/>
                <a:headEnd/>
                <a:tailEnd/>
              </a:ln>
            </p:spPr>
          </p:pic>
          <p:sp>
            <p:nvSpPr>
              <p:cNvPr id="3" name="Rectangle 2"/>
              <p:cNvSpPr/>
              <p:nvPr/>
            </p:nvSpPr>
            <p:spPr>
              <a:xfrm>
                <a:off x="6095608" y="3962362"/>
                <a:ext cx="1066723" cy="609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59398" name="Picture 8" descr="3.png"/>
            <p:cNvPicPr>
              <a:picLocks noChangeAspect="1"/>
            </p:cNvPicPr>
            <p:nvPr/>
          </p:nvPicPr>
          <p:blipFill>
            <a:blip r:embed="rId4"/>
            <a:srcRect l="4907" t="11427" r="12292" b="11427"/>
            <a:stretch>
              <a:fillRect/>
            </a:stretch>
          </p:blipFill>
          <p:spPr bwMode="auto">
            <a:xfrm>
              <a:off x="5943600" y="3931920"/>
              <a:ext cx="1451153" cy="567851"/>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fontAlgn="auto">
              <a:spcAft>
                <a:spcPts val="0"/>
              </a:spcAft>
              <a:defRPr/>
            </a:pPr>
            <a:r>
              <a:rPr lang="en-US" dirty="0" smtClean="0">
                <a:latin typeface="Arial"/>
                <a:cs typeface="Arial"/>
              </a:rPr>
              <a:t>Xtreme Power Technology</a:t>
            </a:r>
            <a:br>
              <a:rPr lang="en-US" dirty="0" smtClean="0">
                <a:latin typeface="Arial"/>
                <a:cs typeface="Arial"/>
              </a:rPr>
            </a:br>
            <a:r>
              <a:rPr lang="en-US" sz="2000" dirty="0" smtClean="0">
                <a:solidFill>
                  <a:schemeClr val="accent4"/>
                </a:solidFill>
                <a:latin typeface="Arial"/>
                <a:cs typeface="Arial"/>
              </a:rPr>
              <a:t>Our Product</a:t>
            </a:r>
            <a:endParaRPr lang="en-US" sz="2000" dirty="0">
              <a:solidFill>
                <a:schemeClr val="accent4"/>
              </a:solidFill>
              <a:latin typeface="Arial"/>
              <a:cs typeface="Arial"/>
            </a:endParaRPr>
          </a:p>
        </p:txBody>
      </p:sp>
      <p:sp>
        <p:nvSpPr>
          <p:cNvPr id="5" name="Text Placeholder 4"/>
          <p:cNvSpPr>
            <a:spLocks noGrp="1"/>
          </p:cNvSpPr>
          <p:nvPr>
            <p:ph type="body" sz="quarter" idx="13"/>
          </p:nvPr>
        </p:nvSpPr>
        <p:spPr>
          <a:xfrm>
            <a:off x="4800600" y="1447800"/>
            <a:ext cx="4114800" cy="2362200"/>
          </a:xfrm>
        </p:spPr>
        <p:txBody>
          <a:bodyPr rtlCol="0">
            <a:normAutofit fontScale="92500" lnSpcReduction="20000"/>
          </a:bodyPr>
          <a:lstStyle/>
          <a:p>
            <a:pPr fontAlgn="auto">
              <a:spcAft>
                <a:spcPts val="0"/>
              </a:spcAft>
              <a:buFont typeface="Arial" pitchFamily="34" charset="0"/>
              <a:buNone/>
              <a:defRPr/>
            </a:pPr>
            <a:r>
              <a:rPr lang="en-US" sz="2000" b="1" dirty="0" smtClean="0">
                <a:solidFill>
                  <a:schemeClr val="tx1">
                    <a:lumMod val="75000"/>
                    <a:lumOff val="25000"/>
                  </a:schemeClr>
                </a:solidFill>
                <a:latin typeface="Arial"/>
                <a:cs typeface="Arial"/>
              </a:rPr>
              <a:t>PowerCells™</a:t>
            </a:r>
          </a:p>
          <a:p>
            <a:pPr lvl="1" fontAlgn="auto">
              <a:spcAft>
                <a:spcPts val="0"/>
              </a:spcAft>
              <a:buFont typeface="Arial" pitchFamily="34" charset="0"/>
              <a:buChar char="–"/>
              <a:defRPr/>
            </a:pPr>
            <a:r>
              <a:rPr lang="en-US" sz="1600" dirty="0">
                <a:latin typeface="Arial"/>
                <a:cs typeface="Arial"/>
              </a:rPr>
              <a:t>Solid-state, dry cell battery</a:t>
            </a:r>
          </a:p>
          <a:p>
            <a:pPr lvl="1" fontAlgn="auto">
              <a:spcAft>
                <a:spcPts val="0"/>
              </a:spcAft>
              <a:buFont typeface="Arial" pitchFamily="34" charset="0"/>
              <a:buChar char="–"/>
              <a:defRPr/>
            </a:pPr>
            <a:r>
              <a:rPr lang="en-US" sz="1600" dirty="0">
                <a:latin typeface="Arial"/>
                <a:cs typeface="Arial"/>
              </a:rPr>
              <a:t>Uniform </a:t>
            </a:r>
            <a:r>
              <a:rPr lang="en-US" sz="1600" dirty="0" smtClean="0">
                <a:latin typeface="Arial"/>
                <a:cs typeface="Arial"/>
              </a:rPr>
              <a:t>performance characteristics </a:t>
            </a:r>
            <a:r>
              <a:rPr lang="en-US" sz="1600" dirty="0">
                <a:latin typeface="Arial"/>
                <a:cs typeface="Arial"/>
              </a:rPr>
              <a:t>for scalability</a:t>
            </a:r>
          </a:p>
          <a:p>
            <a:pPr lvl="1" fontAlgn="auto">
              <a:spcAft>
                <a:spcPts val="0"/>
              </a:spcAft>
              <a:buFont typeface="Arial" pitchFamily="34" charset="0"/>
              <a:buChar char="–"/>
              <a:defRPr/>
            </a:pPr>
            <a:r>
              <a:rPr lang="en-US" sz="1600" dirty="0">
                <a:latin typeface="Arial"/>
                <a:cs typeface="Arial"/>
              </a:rPr>
              <a:t>Low internal resistance</a:t>
            </a:r>
          </a:p>
          <a:p>
            <a:pPr lvl="2" fontAlgn="auto">
              <a:spcAft>
                <a:spcPts val="0"/>
              </a:spcAft>
              <a:buFont typeface="Arial" pitchFamily="34" charset="0"/>
              <a:buChar char="•"/>
              <a:defRPr/>
            </a:pPr>
            <a:r>
              <a:rPr lang="en-US" sz="1400" dirty="0">
                <a:latin typeface="Arial"/>
                <a:cs typeface="Arial"/>
              </a:rPr>
              <a:t>Operates at ambient temperature</a:t>
            </a:r>
          </a:p>
          <a:p>
            <a:pPr lvl="2" fontAlgn="auto">
              <a:spcAft>
                <a:spcPts val="0"/>
              </a:spcAft>
              <a:buFont typeface="Arial" pitchFamily="34" charset="0"/>
              <a:buChar char="•"/>
              <a:defRPr/>
            </a:pPr>
            <a:r>
              <a:rPr lang="en-US" sz="1400" dirty="0">
                <a:latin typeface="Arial"/>
                <a:cs typeface="Arial"/>
              </a:rPr>
              <a:t>Highly efficient</a:t>
            </a:r>
          </a:p>
          <a:p>
            <a:pPr lvl="2" fontAlgn="auto">
              <a:spcAft>
                <a:spcPts val="0"/>
              </a:spcAft>
              <a:buFont typeface="Arial" pitchFamily="34" charset="0"/>
              <a:buChar char="•"/>
              <a:defRPr/>
            </a:pPr>
            <a:r>
              <a:rPr lang="en-US" sz="1400" dirty="0">
                <a:latin typeface="Arial"/>
                <a:cs typeface="Arial"/>
              </a:rPr>
              <a:t>High instant power capacity</a:t>
            </a:r>
          </a:p>
          <a:p>
            <a:pPr lvl="1" fontAlgn="auto">
              <a:spcAft>
                <a:spcPts val="0"/>
              </a:spcAft>
              <a:buFont typeface="Arial" pitchFamily="34" charset="0"/>
              <a:buChar char="–"/>
              <a:defRPr/>
            </a:pPr>
            <a:r>
              <a:rPr lang="en-US" sz="1600" dirty="0" smtClean="0">
                <a:latin typeface="Arial"/>
                <a:cs typeface="Arial"/>
              </a:rPr>
              <a:t>98% recyclable</a:t>
            </a:r>
          </a:p>
          <a:p>
            <a:pPr lvl="1" fontAlgn="auto">
              <a:spcAft>
                <a:spcPts val="0"/>
              </a:spcAft>
              <a:buFont typeface="Arial" pitchFamily="34" charset="0"/>
              <a:buChar char="–"/>
              <a:defRPr/>
            </a:pPr>
            <a:r>
              <a:rPr lang="en-US" sz="1600" dirty="0" smtClean="0">
                <a:latin typeface="Arial"/>
                <a:cs typeface="Arial"/>
              </a:rPr>
              <a:t>Safe, ease of siting</a:t>
            </a:r>
            <a:endParaRPr lang="en-US" sz="1600" dirty="0">
              <a:latin typeface="Arial"/>
              <a:cs typeface="Arial"/>
            </a:endParaRPr>
          </a:p>
          <a:p>
            <a:pPr fontAlgn="auto">
              <a:spcAft>
                <a:spcPts val="0"/>
              </a:spcAft>
              <a:buFont typeface="Arial" pitchFamily="34" charset="0"/>
              <a:buChar char="•"/>
              <a:defRPr/>
            </a:pPr>
            <a:endParaRPr lang="en-US" sz="1400" dirty="0">
              <a:latin typeface="Arial"/>
              <a:cs typeface="Arial"/>
            </a:endParaRPr>
          </a:p>
        </p:txBody>
      </p:sp>
      <p:pic>
        <p:nvPicPr>
          <p:cNvPr id="61443" name="Picture 23" descr="XP_DPR3.png"/>
          <p:cNvPicPr>
            <a:picLocks noChangeAspect="1"/>
          </p:cNvPicPr>
          <p:nvPr/>
        </p:nvPicPr>
        <p:blipFill>
          <a:blip r:embed="rId3"/>
          <a:srcRect/>
          <a:stretch>
            <a:fillRect/>
          </a:stretch>
        </p:blipFill>
        <p:spPr bwMode="auto">
          <a:xfrm>
            <a:off x="457200" y="1447800"/>
            <a:ext cx="3581400" cy="2082800"/>
          </a:xfrm>
          <a:prstGeom prst="rect">
            <a:avLst/>
          </a:prstGeom>
          <a:noFill/>
          <a:ln w="9525">
            <a:noFill/>
            <a:miter lim="800000"/>
            <a:headEnd/>
            <a:tailEnd/>
          </a:ln>
        </p:spPr>
      </p:pic>
      <p:sp>
        <p:nvSpPr>
          <p:cNvPr id="61444" name="Slide Number Placeholder 7"/>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D52474B-E487-465C-A853-9D005438A37A}" type="slidenum">
              <a:rPr lang="en-US">
                <a:latin typeface="Arial" charset="0"/>
                <a:cs typeface="Arial" charset="0"/>
              </a:rPr>
              <a:pPr fontAlgn="base">
                <a:spcBef>
                  <a:spcPct val="0"/>
                </a:spcBef>
                <a:spcAft>
                  <a:spcPct val="0"/>
                </a:spcAft>
              </a:pPr>
              <a:t>30</a:t>
            </a:fld>
            <a:endParaRPr lang="en-US">
              <a:latin typeface="Arial" charset="0"/>
              <a:cs typeface="Arial" charset="0"/>
            </a:endParaRPr>
          </a:p>
        </p:txBody>
      </p:sp>
      <p:pic>
        <p:nvPicPr>
          <p:cNvPr id="61445" name="Picture 2"/>
          <p:cNvPicPr>
            <a:picLocks noChangeAspect="1" noChangeArrowheads="1"/>
          </p:cNvPicPr>
          <p:nvPr/>
        </p:nvPicPr>
        <p:blipFill>
          <a:blip r:embed="rId4"/>
          <a:srcRect/>
          <a:stretch>
            <a:fillRect/>
          </a:stretch>
        </p:blipFill>
        <p:spPr bwMode="auto">
          <a:xfrm>
            <a:off x="4572000" y="3657600"/>
            <a:ext cx="4343400" cy="2697163"/>
          </a:xfrm>
          <a:prstGeom prst="rect">
            <a:avLst/>
          </a:prstGeom>
          <a:noFill/>
          <a:ln w="9525">
            <a:noFill/>
            <a:miter lim="800000"/>
            <a:headEnd/>
            <a:tailEnd/>
          </a:ln>
        </p:spPr>
      </p:pic>
      <p:pic>
        <p:nvPicPr>
          <p:cNvPr id="61446" name="Picture 4"/>
          <p:cNvPicPr>
            <a:picLocks noChangeAspect="1" noChangeArrowheads="1"/>
          </p:cNvPicPr>
          <p:nvPr/>
        </p:nvPicPr>
        <p:blipFill>
          <a:blip r:embed="rId5"/>
          <a:srcRect/>
          <a:stretch>
            <a:fillRect/>
          </a:stretch>
        </p:blipFill>
        <p:spPr bwMode="auto">
          <a:xfrm>
            <a:off x="157163" y="3990975"/>
            <a:ext cx="4262437" cy="2043113"/>
          </a:xfrm>
          <a:prstGeom prst="rect">
            <a:avLst/>
          </a:prstGeom>
          <a:noFill/>
          <a:ln w="9525">
            <a:noFill/>
            <a:miter lim="800000"/>
            <a:headEnd/>
            <a:tailEnd/>
          </a:ln>
        </p:spPr>
      </p:pic>
      <p:sp>
        <p:nvSpPr>
          <p:cNvPr id="11" name="Rounded Rectangle 10"/>
          <p:cNvSpPr/>
          <p:nvPr/>
        </p:nvSpPr>
        <p:spPr>
          <a:xfrm>
            <a:off x="228600" y="4343400"/>
            <a:ext cx="1447800" cy="1219200"/>
          </a:xfrm>
          <a:prstGeom prst="roundRect">
            <a:avLst/>
          </a:prstGeom>
          <a:noFill/>
          <a:ln>
            <a:solidFill>
              <a:schemeClr val="accent4">
                <a:lumMod val="60000"/>
                <a:lumOff val="40000"/>
              </a:schemeClr>
            </a:solidFill>
            <a:prstDash val="solid"/>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rial"/>
              <a:cs typeface="Aria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4"/>
          <p:cNvPicPr>
            <a:picLocks noChangeAspect="1" noChangeArrowheads="1"/>
          </p:cNvPicPr>
          <p:nvPr/>
        </p:nvPicPr>
        <p:blipFill>
          <a:blip r:embed="rId3"/>
          <a:srcRect/>
          <a:stretch>
            <a:fillRect/>
          </a:stretch>
        </p:blipFill>
        <p:spPr bwMode="auto">
          <a:xfrm>
            <a:off x="157163" y="3990975"/>
            <a:ext cx="4262437" cy="2043113"/>
          </a:xfrm>
          <a:prstGeom prst="rect">
            <a:avLst/>
          </a:prstGeom>
          <a:noFill/>
          <a:ln w="9525">
            <a:noFill/>
            <a:miter lim="800000"/>
            <a:headEnd/>
            <a:tailEnd/>
          </a:ln>
        </p:spPr>
      </p:pic>
      <p:sp>
        <p:nvSpPr>
          <p:cNvPr id="63490" name="Title 1"/>
          <p:cNvSpPr>
            <a:spLocks noGrp="1"/>
          </p:cNvSpPr>
          <p:nvPr>
            <p:ph type="title"/>
          </p:nvPr>
        </p:nvSpPr>
        <p:spPr/>
        <p:txBody>
          <a:bodyPr/>
          <a:lstStyle/>
          <a:p>
            <a:pPr algn="r"/>
            <a:r>
              <a:rPr lang="en-US" smtClean="0">
                <a:latin typeface="Arial" charset="0"/>
                <a:cs typeface="Arial" charset="0"/>
              </a:rPr>
              <a:t>Xtreme Power Technology</a:t>
            </a:r>
            <a:br>
              <a:rPr lang="en-US" smtClean="0">
                <a:latin typeface="Arial" charset="0"/>
                <a:cs typeface="Arial" charset="0"/>
              </a:rPr>
            </a:br>
            <a:r>
              <a:rPr lang="en-US" sz="2000" smtClean="0">
                <a:solidFill>
                  <a:srgbClr val="8064A2"/>
                </a:solidFill>
                <a:latin typeface="Arial" charset="0"/>
                <a:cs typeface="Arial" charset="0"/>
              </a:rPr>
              <a:t>Our Product</a:t>
            </a:r>
          </a:p>
        </p:txBody>
      </p:sp>
      <p:sp>
        <p:nvSpPr>
          <p:cNvPr id="63491" name="Text Placeholder 4"/>
          <p:cNvSpPr>
            <a:spLocks noGrp="1"/>
          </p:cNvSpPr>
          <p:nvPr>
            <p:ph type="body" sz="quarter" idx="13"/>
          </p:nvPr>
        </p:nvSpPr>
        <p:spPr>
          <a:xfrm>
            <a:off x="4648200" y="1524000"/>
            <a:ext cx="4267200" cy="3886200"/>
          </a:xfrm>
        </p:spPr>
        <p:txBody>
          <a:bodyPr/>
          <a:lstStyle/>
          <a:p>
            <a:pPr>
              <a:buFont typeface="Arial" charset="0"/>
              <a:buNone/>
            </a:pPr>
            <a:r>
              <a:rPr lang="en-US" sz="2000" b="1" smtClean="0">
                <a:solidFill>
                  <a:srgbClr val="404040"/>
                </a:solidFill>
                <a:latin typeface="Arial" charset="0"/>
                <a:cs typeface="Arial" charset="0"/>
              </a:rPr>
              <a:t>Power Electronics</a:t>
            </a:r>
          </a:p>
          <a:p>
            <a:r>
              <a:rPr lang="en-US" sz="1800" smtClean="0">
                <a:latin typeface="Arial" charset="0"/>
                <a:cs typeface="Arial" charset="0"/>
              </a:rPr>
              <a:t>Bi-directional inverter/charger technology</a:t>
            </a:r>
          </a:p>
          <a:p>
            <a:r>
              <a:rPr lang="en-US" sz="1800" smtClean="0">
                <a:latin typeface="Arial" charset="0"/>
                <a:cs typeface="Arial" charset="0"/>
              </a:rPr>
              <a:t>Full four quadrant performance, managing real &amp; reactive power requirements</a:t>
            </a:r>
          </a:p>
          <a:p>
            <a:r>
              <a:rPr lang="en-US" sz="1800" smtClean="0">
                <a:latin typeface="Arial" charset="0"/>
                <a:cs typeface="Arial" charset="0"/>
              </a:rPr>
              <a:t>Solid State</a:t>
            </a:r>
          </a:p>
          <a:p>
            <a:pPr lvl="1"/>
            <a:r>
              <a:rPr lang="en-US" sz="1800" smtClean="0">
                <a:latin typeface="Arial" charset="0"/>
                <a:cs typeface="Arial" charset="0"/>
              </a:rPr>
              <a:t>Microsecond response</a:t>
            </a:r>
          </a:p>
          <a:p>
            <a:pPr lvl="1"/>
            <a:r>
              <a:rPr lang="en-US" sz="1800" smtClean="0">
                <a:latin typeface="Arial" charset="0"/>
                <a:cs typeface="Arial" charset="0"/>
              </a:rPr>
              <a:t>Nominal O&amp;M</a:t>
            </a:r>
          </a:p>
          <a:p>
            <a:r>
              <a:rPr lang="en-US" sz="1800" smtClean="0">
                <a:latin typeface="Arial" charset="0"/>
                <a:cs typeface="Arial" charset="0"/>
              </a:rPr>
              <a:t>Close-Loop Water Cooled</a:t>
            </a:r>
          </a:p>
          <a:p>
            <a:endParaRPr lang="en-US" sz="1200" smtClean="0">
              <a:latin typeface="Arial" charset="0"/>
              <a:cs typeface="Arial" charset="0"/>
            </a:endParaRPr>
          </a:p>
        </p:txBody>
      </p:sp>
      <p:pic>
        <p:nvPicPr>
          <p:cNvPr id="21" name="Picture 20" descr="xtreme-10.jpg"/>
          <p:cNvPicPr>
            <a:picLocks noChangeAspect="1"/>
          </p:cNvPicPr>
          <p:nvPr/>
        </p:nvPicPr>
        <p:blipFill>
          <a:blip r:embed="rId4"/>
          <a:stretch>
            <a:fillRect/>
          </a:stretch>
        </p:blipFill>
        <p:spPr>
          <a:xfrm>
            <a:off x="685800" y="1574800"/>
            <a:ext cx="3124200" cy="2082800"/>
          </a:xfrm>
          <a:prstGeom prst="rect">
            <a:avLst/>
          </a:prstGeom>
          <a:ln>
            <a:noFill/>
          </a:ln>
          <a:effectLst>
            <a:outerShdw blurRad="292100" dist="139700" dir="2700000" algn="tl" rotWithShape="0">
              <a:srgbClr val="333333">
                <a:alpha val="65000"/>
              </a:srgbClr>
            </a:outerShdw>
          </a:effectLst>
        </p:spPr>
      </p:pic>
      <p:sp>
        <p:nvSpPr>
          <p:cNvPr id="15" name="Rounded Rectangle 14"/>
          <p:cNvSpPr/>
          <p:nvPr/>
        </p:nvSpPr>
        <p:spPr>
          <a:xfrm>
            <a:off x="685800" y="5021263"/>
            <a:ext cx="1562100" cy="838200"/>
          </a:xfrm>
          <a:prstGeom prst="roundRect">
            <a:avLst/>
          </a:prstGeom>
          <a:noFill/>
          <a:ln>
            <a:solidFill>
              <a:schemeClr val="accent4">
                <a:lumMod val="60000"/>
                <a:lumOff val="40000"/>
              </a:schemeClr>
            </a:solidFill>
            <a:prstDash val="solid"/>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3494" name="Slide Number Placeholder 7"/>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FB72D1A-851F-4B76-A860-8533FB16B6D5}" type="slidenum">
              <a:rPr lang="en-US">
                <a:latin typeface="Arial" charset="0"/>
                <a:cs typeface="Arial" charset="0"/>
              </a:rPr>
              <a:pPr fontAlgn="base">
                <a:spcBef>
                  <a:spcPct val="0"/>
                </a:spcBef>
                <a:spcAft>
                  <a:spcPct val="0"/>
                </a:spcAft>
              </a:pPr>
              <a:t>31</a:t>
            </a:fld>
            <a:endParaRPr lang="en-US">
              <a:latin typeface="Arial" charset="0"/>
              <a:cs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3"/>
          <p:cNvSpPr>
            <a:spLocks noGrp="1"/>
          </p:cNvSpPr>
          <p:nvPr>
            <p:ph type="title"/>
          </p:nvPr>
        </p:nvSpPr>
        <p:spPr>
          <a:xfrm>
            <a:off x="457200" y="304800"/>
            <a:ext cx="8229600" cy="1143000"/>
          </a:xfrm>
        </p:spPr>
        <p:txBody>
          <a:bodyPr/>
          <a:lstStyle/>
          <a:p>
            <a:pPr algn="r"/>
            <a:r>
              <a:rPr lang="en-US" smtClean="0">
                <a:latin typeface="Arial" charset="0"/>
                <a:cs typeface="Arial" charset="0"/>
              </a:rPr>
              <a:t>System Layout</a:t>
            </a:r>
            <a:br>
              <a:rPr lang="en-US" smtClean="0">
                <a:latin typeface="Arial" charset="0"/>
                <a:cs typeface="Arial" charset="0"/>
              </a:rPr>
            </a:br>
            <a:endParaRPr lang="en-US" sz="2200" smtClean="0">
              <a:latin typeface="Arial" charset="0"/>
              <a:cs typeface="Arial" charset="0"/>
            </a:endParaRPr>
          </a:p>
        </p:txBody>
      </p:sp>
      <p:sp>
        <p:nvSpPr>
          <p:cNvPr id="65538" name="TextBox 5"/>
          <p:cNvSpPr txBox="1">
            <a:spLocks noChangeArrowheads="1"/>
          </p:cNvSpPr>
          <p:nvPr/>
        </p:nvSpPr>
        <p:spPr bwMode="auto">
          <a:xfrm>
            <a:off x="6172200" y="3821113"/>
            <a:ext cx="2276475" cy="369887"/>
          </a:xfrm>
          <a:prstGeom prst="rect">
            <a:avLst/>
          </a:prstGeom>
          <a:noFill/>
          <a:ln w="9525">
            <a:noFill/>
            <a:miter lim="800000"/>
            <a:headEnd/>
            <a:tailEnd/>
          </a:ln>
        </p:spPr>
        <p:txBody>
          <a:bodyPr wrap="none">
            <a:spAutoFit/>
          </a:bodyPr>
          <a:lstStyle/>
          <a:p>
            <a:r>
              <a:rPr lang="en-US" b="1">
                <a:cs typeface="Arial" charset="0"/>
              </a:rPr>
              <a:t>PowerCell™ Racks</a:t>
            </a:r>
          </a:p>
        </p:txBody>
      </p:sp>
      <p:sp>
        <p:nvSpPr>
          <p:cNvPr id="65539" name="TextBox 8"/>
          <p:cNvSpPr txBox="1">
            <a:spLocks noChangeArrowheads="1"/>
          </p:cNvSpPr>
          <p:nvPr/>
        </p:nvSpPr>
        <p:spPr bwMode="auto">
          <a:xfrm>
            <a:off x="6172200" y="5105400"/>
            <a:ext cx="2514600" cy="369888"/>
          </a:xfrm>
          <a:prstGeom prst="rect">
            <a:avLst/>
          </a:prstGeom>
          <a:noFill/>
          <a:ln w="9525">
            <a:noFill/>
            <a:miter lim="800000"/>
            <a:headEnd/>
            <a:tailEnd/>
          </a:ln>
        </p:spPr>
        <p:txBody>
          <a:bodyPr>
            <a:spAutoFit/>
          </a:bodyPr>
          <a:lstStyle/>
          <a:p>
            <a:r>
              <a:rPr lang="en-US" b="1">
                <a:cs typeface="Arial" charset="0"/>
              </a:rPr>
              <a:t>Power Electronics</a:t>
            </a:r>
          </a:p>
        </p:txBody>
      </p:sp>
      <p:sp>
        <p:nvSpPr>
          <p:cNvPr id="65540" name="TextBox 19"/>
          <p:cNvSpPr txBox="1">
            <a:spLocks noChangeArrowheads="1"/>
          </p:cNvSpPr>
          <p:nvPr/>
        </p:nvSpPr>
        <p:spPr bwMode="auto">
          <a:xfrm>
            <a:off x="5924550" y="1905000"/>
            <a:ext cx="2595563" cy="1046163"/>
          </a:xfrm>
          <a:prstGeom prst="rect">
            <a:avLst/>
          </a:prstGeom>
          <a:noFill/>
          <a:ln w="9525">
            <a:noFill/>
            <a:miter lim="800000"/>
            <a:headEnd/>
            <a:tailEnd/>
          </a:ln>
        </p:spPr>
        <p:txBody>
          <a:bodyPr wrap="none">
            <a:spAutoFit/>
          </a:bodyPr>
          <a:lstStyle/>
          <a:p>
            <a:pPr algn="ctr"/>
            <a:r>
              <a:rPr lang="en-US" b="1">
                <a:cs typeface="Arial" charset="0"/>
              </a:rPr>
              <a:t>Layout of a</a:t>
            </a:r>
          </a:p>
          <a:p>
            <a:pPr algn="ctr"/>
            <a:endParaRPr lang="en-US" sz="800" b="1">
              <a:cs typeface="Arial" charset="0"/>
            </a:endParaRPr>
          </a:p>
          <a:p>
            <a:pPr algn="ctr"/>
            <a:r>
              <a:rPr lang="en-US" b="1">
                <a:cs typeface="Arial" charset="0"/>
              </a:rPr>
              <a:t> 15 MW / 20 MWh DPR</a:t>
            </a:r>
          </a:p>
          <a:p>
            <a:pPr algn="ctr"/>
            <a:r>
              <a:rPr lang="en-US" b="1">
                <a:cs typeface="Arial" charset="0"/>
              </a:rPr>
              <a:t>(423 sq-ft/MWh)</a:t>
            </a:r>
          </a:p>
        </p:txBody>
      </p:sp>
      <p:pic>
        <p:nvPicPr>
          <p:cNvPr id="65541" name="Picture 9"/>
          <p:cNvPicPr>
            <a:picLocks noChangeAspect="1"/>
          </p:cNvPicPr>
          <p:nvPr/>
        </p:nvPicPr>
        <p:blipFill>
          <a:blip r:embed="rId3"/>
          <a:srcRect/>
          <a:stretch>
            <a:fillRect/>
          </a:stretch>
        </p:blipFill>
        <p:spPr bwMode="auto">
          <a:xfrm>
            <a:off x="838200" y="1371600"/>
            <a:ext cx="4914900" cy="4814888"/>
          </a:xfrm>
          <a:prstGeom prst="rect">
            <a:avLst/>
          </a:prstGeom>
          <a:noFill/>
          <a:ln w="9525">
            <a:noFill/>
            <a:miter lim="800000"/>
            <a:headEnd/>
            <a:tailEnd/>
          </a:ln>
        </p:spPr>
      </p:pic>
      <p:cxnSp>
        <p:nvCxnSpPr>
          <p:cNvPr id="19" name="Straight Arrow Connector 18"/>
          <p:cNvCxnSpPr/>
          <p:nvPr/>
        </p:nvCxnSpPr>
        <p:spPr>
          <a:xfrm flipH="1">
            <a:off x="3886200" y="5334000"/>
            <a:ext cx="21336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4038600" y="4038600"/>
            <a:ext cx="19812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990600" y="1219200"/>
            <a:ext cx="4572000" cy="0"/>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65545" name="TextBox 26"/>
          <p:cNvSpPr txBox="1">
            <a:spLocks noChangeArrowheads="1"/>
          </p:cNvSpPr>
          <p:nvPr/>
        </p:nvSpPr>
        <p:spPr bwMode="auto">
          <a:xfrm>
            <a:off x="2971800" y="838200"/>
            <a:ext cx="533400" cy="369888"/>
          </a:xfrm>
          <a:prstGeom prst="rect">
            <a:avLst/>
          </a:prstGeom>
          <a:noFill/>
          <a:ln w="9525">
            <a:noFill/>
            <a:miter lim="800000"/>
            <a:headEnd/>
            <a:tailEnd/>
          </a:ln>
        </p:spPr>
        <p:txBody>
          <a:bodyPr>
            <a:spAutoFit/>
          </a:bodyPr>
          <a:lstStyle/>
          <a:p>
            <a:r>
              <a:rPr lang="en-US">
                <a:solidFill>
                  <a:srgbClr val="FF0000"/>
                </a:solidFill>
                <a:latin typeface="Calibri" pitchFamily="34" charset="0"/>
              </a:rPr>
              <a:t>93’</a:t>
            </a:r>
          </a:p>
        </p:txBody>
      </p:sp>
      <p:cxnSp>
        <p:nvCxnSpPr>
          <p:cNvPr id="29" name="Straight Arrow Connector 28"/>
          <p:cNvCxnSpPr/>
          <p:nvPr/>
        </p:nvCxnSpPr>
        <p:spPr>
          <a:xfrm>
            <a:off x="609600" y="1524000"/>
            <a:ext cx="0" cy="4495800"/>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65547" name="TextBox 30"/>
          <p:cNvSpPr txBox="1">
            <a:spLocks noChangeArrowheads="1"/>
          </p:cNvSpPr>
          <p:nvPr/>
        </p:nvSpPr>
        <p:spPr bwMode="auto">
          <a:xfrm>
            <a:off x="152400" y="3733800"/>
            <a:ext cx="609600" cy="369888"/>
          </a:xfrm>
          <a:prstGeom prst="rect">
            <a:avLst/>
          </a:prstGeom>
          <a:noFill/>
          <a:ln w="9525">
            <a:noFill/>
            <a:miter lim="800000"/>
            <a:headEnd/>
            <a:tailEnd/>
          </a:ln>
        </p:spPr>
        <p:txBody>
          <a:bodyPr>
            <a:spAutoFit/>
          </a:bodyPr>
          <a:lstStyle/>
          <a:p>
            <a:r>
              <a:rPr lang="en-US">
                <a:solidFill>
                  <a:srgbClr val="FF0000"/>
                </a:solidFill>
                <a:latin typeface="Calibri" pitchFamily="34" charset="0"/>
              </a:rPr>
              <a:t>91’</a:t>
            </a:r>
          </a:p>
        </p:txBody>
      </p:sp>
      <p:sp>
        <p:nvSpPr>
          <p:cNvPr id="65548" name="Slide Number Placeholder 14"/>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210A5DF-52A9-4243-B970-2C39881397FD}" type="slidenum">
              <a:rPr lang="en-US">
                <a:latin typeface="Arial" charset="0"/>
                <a:cs typeface="Arial" charset="0"/>
              </a:rPr>
              <a:pPr fontAlgn="base">
                <a:spcBef>
                  <a:spcPct val="0"/>
                </a:spcBef>
                <a:spcAft>
                  <a:spcPct val="0"/>
                </a:spcAft>
              </a:pPr>
              <a:t>32</a:t>
            </a:fld>
            <a:endParaRPr lang="en-US">
              <a:latin typeface="Arial" charset="0"/>
              <a:cs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3"/>
          <p:cNvSpPr>
            <a:spLocks noGrp="1"/>
          </p:cNvSpPr>
          <p:nvPr>
            <p:ph type="title"/>
          </p:nvPr>
        </p:nvSpPr>
        <p:spPr>
          <a:xfrm>
            <a:off x="442913" y="198438"/>
            <a:ext cx="8229600" cy="1020762"/>
          </a:xfrm>
        </p:spPr>
        <p:txBody>
          <a:bodyPr/>
          <a:lstStyle/>
          <a:p>
            <a:pPr algn="r"/>
            <a:r>
              <a:rPr lang="en-US" smtClean="0">
                <a:latin typeface="Arial" charset="0"/>
                <a:cs typeface="Arial" charset="0"/>
              </a:rPr>
              <a:t>Production Capacity</a:t>
            </a:r>
          </a:p>
        </p:txBody>
      </p:sp>
      <p:sp>
        <p:nvSpPr>
          <p:cNvPr id="66562" name="Slide Number Placeholder 7"/>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CD2CC4-DDD9-4FAA-97D5-4CC1FCF8AB08}" type="slidenum">
              <a:rPr lang="en-US">
                <a:latin typeface="Arial" charset="0"/>
                <a:cs typeface="Arial" charset="0"/>
              </a:rPr>
              <a:pPr fontAlgn="base">
                <a:spcBef>
                  <a:spcPct val="0"/>
                </a:spcBef>
                <a:spcAft>
                  <a:spcPct val="0"/>
                </a:spcAft>
              </a:pPr>
              <a:t>33</a:t>
            </a:fld>
            <a:endParaRPr lang="en-US">
              <a:latin typeface="Arial" charset="0"/>
              <a:cs typeface="Arial" charset="0"/>
            </a:endParaRPr>
          </a:p>
        </p:txBody>
      </p:sp>
      <p:pic>
        <p:nvPicPr>
          <p:cNvPr id="66563" name="Picture 2"/>
          <p:cNvPicPr>
            <a:picLocks noChangeAspect="1" noChangeArrowheads="1"/>
          </p:cNvPicPr>
          <p:nvPr/>
        </p:nvPicPr>
        <p:blipFill>
          <a:blip r:embed="rId3"/>
          <a:srcRect/>
          <a:stretch>
            <a:fillRect/>
          </a:stretch>
        </p:blipFill>
        <p:spPr bwMode="auto">
          <a:xfrm>
            <a:off x="581025" y="1066800"/>
            <a:ext cx="798195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457200" y="228600"/>
            <a:ext cx="8229600" cy="944563"/>
          </a:xfrm>
        </p:spPr>
        <p:txBody>
          <a:bodyPr/>
          <a:lstStyle/>
          <a:p>
            <a:pPr algn="r"/>
            <a:r>
              <a:rPr lang="en-US" smtClean="0">
                <a:latin typeface="Arial" charset="0"/>
                <a:cs typeface="Arial" charset="0"/>
              </a:rPr>
              <a:t>Real Projects, Real Solutions</a:t>
            </a:r>
          </a:p>
        </p:txBody>
      </p:sp>
      <p:graphicFrame>
        <p:nvGraphicFramePr>
          <p:cNvPr id="6" name="Table 5"/>
          <p:cNvGraphicFramePr>
            <a:graphicFrameLocks noGrp="1"/>
          </p:cNvGraphicFramePr>
          <p:nvPr/>
        </p:nvGraphicFramePr>
        <p:xfrm>
          <a:off x="685800" y="1155525"/>
          <a:ext cx="7848600" cy="5029854"/>
        </p:xfrm>
        <a:graphic>
          <a:graphicData uri="http://schemas.openxmlformats.org/drawingml/2006/table">
            <a:tbl>
              <a:tblPr firstRow="1" bandRow="1">
                <a:effectLst>
                  <a:outerShdw blurRad="63500" sx="102000" sy="102000" algn="ctr" rotWithShape="0">
                    <a:prstClr val="black">
                      <a:alpha val="40000"/>
                    </a:prstClr>
                  </a:outerShdw>
                </a:effectLst>
                <a:tableStyleId>{00A15C55-8517-42AA-B614-E9B94910E393}</a:tableStyleId>
              </a:tblPr>
              <a:tblGrid>
                <a:gridCol w="1218838"/>
                <a:gridCol w="1484507"/>
                <a:gridCol w="1763132"/>
                <a:gridCol w="817874"/>
                <a:gridCol w="2564249"/>
              </a:tblGrid>
              <a:tr h="346658">
                <a:tc>
                  <a:txBody>
                    <a:bodyPr/>
                    <a:lstStyle/>
                    <a:p>
                      <a:r>
                        <a:rPr lang="en-US" sz="1800" b="1" dirty="0" smtClean="0">
                          <a:latin typeface="Arial"/>
                          <a:cs typeface="Arial"/>
                        </a:rPr>
                        <a:t>Project</a:t>
                      </a:r>
                      <a:endParaRPr lang="en-US" sz="1800" b="1" dirty="0">
                        <a:latin typeface="Arial"/>
                        <a:cs typeface="Arial"/>
                      </a:endParaRPr>
                    </a:p>
                  </a:txBody>
                  <a:tcPr/>
                </a:tc>
                <a:tc>
                  <a:txBody>
                    <a:bodyPr/>
                    <a:lstStyle/>
                    <a:p>
                      <a:pPr algn="ctr"/>
                      <a:r>
                        <a:rPr lang="en-US" dirty="0" smtClean="0">
                          <a:latin typeface="Arial"/>
                          <a:cs typeface="Arial"/>
                        </a:rPr>
                        <a:t>Application</a:t>
                      </a:r>
                      <a:endParaRPr lang="en-US" dirty="0">
                        <a:latin typeface="Arial"/>
                        <a:cs typeface="Arial"/>
                      </a:endParaRPr>
                    </a:p>
                  </a:txBody>
                  <a:tcPr/>
                </a:tc>
                <a:tc>
                  <a:txBody>
                    <a:bodyPr/>
                    <a:lstStyle/>
                    <a:p>
                      <a:pPr algn="ctr"/>
                      <a:r>
                        <a:rPr lang="en-US" dirty="0" smtClean="0">
                          <a:latin typeface="Arial"/>
                          <a:cs typeface="Arial"/>
                        </a:rPr>
                        <a:t>DPR™</a:t>
                      </a:r>
                      <a:endParaRPr lang="en-US" dirty="0">
                        <a:latin typeface="Arial"/>
                        <a:cs typeface="Arial"/>
                      </a:endParaRPr>
                    </a:p>
                  </a:txBody>
                  <a:tcPr/>
                </a:tc>
                <a:tc>
                  <a:txBody>
                    <a:bodyPr/>
                    <a:lstStyle/>
                    <a:p>
                      <a:pPr algn="ctr"/>
                      <a:r>
                        <a:rPr lang="en-US" dirty="0" smtClean="0">
                          <a:latin typeface="Arial"/>
                          <a:cs typeface="Arial"/>
                        </a:rPr>
                        <a:t>COD</a:t>
                      </a:r>
                      <a:endParaRPr lang="en-US" dirty="0">
                        <a:latin typeface="Arial"/>
                        <a:cs typeface="Arial"/>
                      </a:endParaRPr>
                    </a:p>
                  </a:txBody>
                  <a:tcPr/>
                </a:tc>
                <a:tc>
                  <a:txBody>
                    <a:bodyPr/>
                    <a:lstStyle/>
                    <a:p>
                      <a:pPr algn="ctr"/>
                      <a:r>
                        <a:rPr lang="en-US" dirty="0" smtClean="0">
                          <a:latin typeface="Arial"/>
                          <a:cs typeface="Arial"/>
                        </a:rPr>
                        <a:t>Services</a:t>
                      </a:r>
                      <a:endParaRPr lang="en-US" dirty="0">
                        <a:latin typeface="Arial"/>
                        <a:cs typeface="Arial"/>
                      </a:endParaRPr>
                    </a:p>
                  </a:txBody>
                  <a:tcPr/>
                </a:tc>
              </a:tr>
              <a:tr h="391255">
                <a:tc>
                  <a:txBody>
                    <a:bodyPr/>
                    <a:lstStyle/>
                    <a:p>
                      <a:r>
                        <a:rPr lang="en-US" sz="1200" b="1" dirty="0" smtClean="0">
                          <a:latin typeface="Arial"/>
                          <a:cs typeface="Arial"/>
                        </a:rPr>
                        <a:t>SPT</a:t>
                      </a:r>
                      <a:endParaRPr lang="en-US" sz="1200" b="1" dirty="0">
                        <a:latin typeface="Arial"/>
                        <a:cs typeface="Arial"/>
                      </a:endParaRPr>
                    </a:p>
                  </a:txBody>
                  <a:tcPr/>
                </a:tc>
                <a:tc>
                  <a:txBody>
                    <a:bodyPr/>
                    <a:lstStyle/>
                    <a:p>
                      <a:pPr algn="ctr"/>
                      <a:r>
                        <a:rPr lang="en-US" sz="1100" dirty="0" smtClean="0">
                          <a:latin typeface="Arial"/>
                          <a:cs typeface="Arial"/>
                        </a:rPr>
                        <a:t>Ancillary Services</a:t>
                      </a:r>
                      <a:endParaRPr lang="en-US" sz="1100" dirty="0">
                        <a:latin typeface="Arial"/>
                        <a:cs typeface="Arial"/>
                      </a:endParaRPr>
                    </a:p>
                  </a:txBody>
                  <a:tcPr/>
                </a:tc>
                <a:tc>
                  <a:txBody>
                    <a:bodyPr/>
                    <a:lstStyle/>
                    <a:p>
                      <a:pPr algn="ctr"/>
                      <a:r>
                        <a:rPr lang="en-US" sz="1100" dirty="0" smtClean="0">
                          <a:latin typeface="Arial"/>
                          <a:cs typeface="Arial"/>
                        </a:rPr>
                        <a:t>0.5</a:t>
                      </a:r>
                      <a:r>
                        <a:rPr lang="en-US" sz="1100" baseline="0" dirty="0" smtClean="0">
                          <a:latin typeface="Arial"/>
                          <a:cs typeface="Arial"/>
                        </a:rPr>
                        <a:t> M</a:t>
                      </a:r>
                      <a:r>
                        <a:rPr lang="en-US" sz="1100" dirty="0" smtClean="0">
                          <a:latin typeface="Arial"/>
                          <a:cs typeface="Arial"/>
                        </a:rPr>
                        <a:t>W / 0.1</a:t>
                      </a:r>
                      <a:r>
                        <a:rPr lang="en-US" sz="1100" baseline="0" dirty="0" smtClean="0">
                          <a:latin typeface="Arial"/>
                          <a:cs typeface="Arial"/>
                        </a:rPr>
                        <a:t> MWh</a:t>
                      </a:r>
                      <a:endParaRPr lang="en-US" sz="1100" dirty="0">
                        <a:latin typeface="Arial"/>
                        <a:cs typeface="Arial"/>
                      </a:endParaRPr>
                    </a:p>
                  </a:txBody>
                  <a:tcPr/>
                </a:tc>
                <a:tc>
                  <a:txBody>
                    <a:bodyPr/>
                    <a:lstStyle/>
                    <a:p>
                      <a:pPr algn="ctr"/>
                      <a:r>
                        <a:rPr lang="en-US" sz="1100" dirty="0" smtClean="0">
                          <a:latin typeface="Arial"/>
                          <a:cs typeface="Arial"/>
                        </a:rPr>
                        <a:t>Q4 2006</a:t>
                      </a:r>
                      <a:endParaRPr lang="en-US" sz="1100" dirty="0">
                        <a:latin typeface="Arial"/>
                        <a:cs typeface="Arial"/>
                      </a:endParaRPr>
                    </a:p>
                  </a:txBody>
                  <a:tcPr/>
                </a:tc>
                <a:tc>
                  <a:txBody>
                    <a:bodyPr/>
                    <a:lstStyle/>
                    <a:p>
                      <a:pPr algn="ctr"/>
                      <a:r>
                        <a:rPr lang="en-US" sz="1100" baseline="0" dirty="0" smtClean="0">
                          <a:latin typeface="Arial"/>
                          <a:cs typeface="Arial"/>
                        </a:rPr>
                        <a:t>Peak-Shaving, </a:t>
                      </a:r>
                      <a:r>
                        <a:rPr lang="en-US" sz="1100" dirty="0" smtClean="0">
                          <a:latin typeface="Arial"/>
                          <a:cs typeface="Arial"/>
                        </a:rPr>
                        <a:t>Load-leveling</a:t>
                      </a:r>
                      <a:endParaRPr lang="en-US" sz="1100" dirty="0">
                        <a:latin typeface="Arial"/>
                        <a:cs typeface="Arial"/>
                      </a:endParaRPr>
                    </a:p>
                  </a:txBody>
                  <a:tcPr/>
                </a:tc>
              </a:tr>
              <a:tr h="391255">
                <a:tc>
                  <a:txBody>
                    <a:bodyPr/>
                    <a:lstStyle/>
                    <a:p>
                      <a:r>
                        <a:rPr lang="en-US" sz="1200" b="1" dirty="0" smtClean="0">
                          <a:latin typeface="Arial"/>
                          <a:cs typeface="Arial"/>
                        </a:rPr>
                        <a:t>Maui</a:t>
                      </a:r>
                      <a:endParaRPr lang="en-US" sz="1200" b="1" dirty="0">
                        <a:latin typeface="Arial"/>
                        <a:cs typeface="Arial"/>
                      </a:endParaRPr>
                    </a:p>
                  </a:txBody>
                  <a:tcPr/>
                </a:tc>
                <a:tc>
                  <a:txBody>
                    <a:bodyPr/>
                    <a:lstStyle/>
                    <a:p>
                      <a:pPr algn="ctr"/>
                      <a:r>
                        <a:rPr lang="en-US" sz="1100" baseline="0" dirty="0" smtClean="0">
                          <a:latin typeface="Arial"/>
                          <a:cs typeface="Arial"/>
                        </a:rPr>
                        <a:t>Wind</a:t>
                      </a:r>
                      <a:endParaRPr lang="en-US" sz="1100" dirty="0">
                        <a:latin typeface="Arial"/>
                        <a:cs typeface="Arial"/>
                      </a:endParaRPr>
                    </a:p>
                  </a:txBody>
                  <a:tcPr/>
                </a:tc>
                <a:tc>
                  <a:txBody>
                    <a:bodyPr/>
                    <a:lstStyle/>
                    <a:p>
                      <a:pPr algn="ctr"/>
                      <a:r>
                        <a:rPr lang="en-US" sz="1100" dirty="0" smtClean="0">
                          <a:latin typeface="Arial"/>
                          <a:cs typeface="Arial"/>
                        </a:rPr>
                        <a:t>1.5</a:t>
                      </a:r>
                      <a:r>
                        <a:rPr lang="en-US" sz="1100" baseline="0" dirty="0" smtClean="0">
                          <a:latin typeface="Arial"/>
                          <a:cs typeface="Arial"/>
                        </a:rPr>
                        <a:t> MW / 1.0 MWh</a:t>
                      </a:r>
                      <a:endParaRPr lang="en-US" sz="1100" dirty="0">
                        <a:latin typeface="Arial"/>
                        <a:cs typeface="Arial"/>
                      </a:endParaRPr>
                    </a:p>
                  </a:txBody>
                  <a:tcPr/>
                </a:tc>
                <a:tc>
                  <a:txBody>
                    <a:bodyPr/>
                    <a:lstStyle/>
                    <a:p>
                      <a:pPr algn="ctr"/>
                      <a:r>
                        <a:rPr lang="en-US" sz="1100" dirty="0" smtClean="0">
                          <a:latin typeface="Arial"/>
                          <a:cs typeface="Arial"/>
                        </a:rPr>
                        <a:t>Q3 2009</a:t>
                      </a:r>
                      <a:endParaRPr lang="en-US" sz="1100" dirty="0">
                        <a:latin typeface="Arial"/>
                        <a:cs typeface="Aria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latin typeface="Arial"/>
                          <a:cs typeface="Arial"/>
                        </a:rPr>
                        <a:t>Ramp Control,</a:t>
                      </a:r>
                      <a:r>
                        <a:rPr lang="en-US" sz="1100" baseline="0" dirty="0" smtClean="0">
                          <a:latin typeface="Arial"/>
                          <a:cs typeface="Arial"/>
                        </a:rPr>
                        <a:t> Curtailment Mitigation</a:t>
                      </a:r>
                      <a:endParaRPr lang="en-US" sz="1100" dirty="0" smtClean="0">
                        <a:latin typeface="Arial"/>
                        <a:cs typeface="Arial"/>
                      </a:endParaRPr>
                    </a:p>
                  </a:txBody>
                  <a:tcPr/>
                </a:tc>
              </a:tr>
              <a:tr h="391255">
                <a:tc>
                  <a:txBody>
                    <a:bodyPr/>
                    <a:lstStyle/>
                    <a:p>
                      <a:r>
                        <a:rPr lang="en-US" sz="1200" b="1" dirty="0" smtClean="0">
                          <a:latin typeface="Arial"/>
                          <a:cs typeface="Arial"/>
                        </a:rPr>
                        <a:t>Kahuku</a:t>
                      </a:r>
                      <a:endParaRPr lang="en-US" sz="1200" b="1" dirty="0">
                        <a:latin typeface="Arial"/>
                        <a:cs typeface="Aria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aseline="0" dirty="0" smtClean="0">
                          <a:latin typeface="Arial"/>
                          <a:cs typeface="Arial"/>
                        </a:rPr>
                        <a:t>Wind</a:t>
                      </a:r>
                      <a:endParaRPr lang="en-US" sz="1100" dirty="0" smtClean="0">
                        <a:latin typeface="Arial"/>
                        <a:cs typeface="Arial"/>
                      </a:endParaRPr>
                    </a:p>
                  </a:txBody>
                  <a:tcPr/>
                </a:tc>
                <a:tc>
                  <a:txBody>
                    <a:bodyPr/>
                    <a:lstStyle/>
                    <a:p>
                      <a:pPr algn="ctr"/>
                      <a:r>
                        <a:rPr lang="en-US" sz="1100" dirty="0" smtClean="0">
                          <a:latin typeface="Arial"/>
                          <a:cs typeface="Arial"/>
                        </a:rPr>
                        <a:t>15 MW / 10 MWh</a:t>
                      </a:r>
                      <a:endParaRPr lang="en-US" sz="1100" dirty="0">
                        <a:latin typeface="Arial"/>
                        <a:cs typeface="Arial"/>
                      </a:endParaRPr>
                    </a:p>
                  </a:txBody>
                  <a:tcPr/>
                </a:tc>
                <a:tc>
                  <a:txBody>
                    <a:bodyPr/>
                    <a:lstStyle/>
                    <a:p>
                      <a:pPr algn="ctr"/>
                      <a:r>
                        <a:rPr lang="en-US" sz="1100" dirty="0" smtClean="0">
                          <a:latin typeface="Arial"/>
                          <a:cs typeface="Arial"/>
                        </a:rPr>
                        <a:t>Q1 2011</a:t>
                      </a:r>
                      <a:endParaRPr lang="en-US" sz="1100" dirty="0">
                        <a:latin typeface="Arial"/>
                        <a:cs typeface="Aria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latin typeface="Arial"/>
                          <a:cs typeface="Arial"/>
                        </a:rPr>
                        <a:t>Ramp Control,</a:t>
                      </a:r>
                      <a:r>
                        <a:rPr lang="en-US" sz="1100" baseline="0" dirty="0" smtClean="0">
                          <a:latin typeface="Arial"/>
                          <a:cs typeface="Arial"/>
                        </a:rPr>
                        <a:t> Curtailment Mitigation</a:t>
                      </a:r>
                      <a:endParaRPr lang="en-US" sz="1100" dirty="0" smtClean="0">
                        <a:latin typeface="Arial"/>
                        <a:cs typeface="Arial"/>
                      </a:endParaRPr>
                    </a:p>
                  </a:txBody>
                  <a:tcPr/>
                </a:tc>
              </a:tr>
              <a:tr h="483315">
                <a:tc>
                  <a:txBody>
                    <a:bodyPr/>
                    <a:lstStyle/>
                    <a:p>
                      <a:r>
                        <a:rPr lang="en-US" sz="1200" b="1" dirty="0" smtClean="0">
                          <a:latin typeface="Arial"/>
                          <a:cs typeface="Arial"/>
                        </a:rPr>
                        <a:t>Xcel</a:t>
                      </a:r>
                      <a:endParaRPr lang="en-US" sz="1200" b="1" dirty="0">
                        <a:latin typeface="Arial"/>
                        <a:cs typeface="Aria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aseline="0" dirty="0" smtClean="0">
                          <a:latin typeface="Arial"/>
                          <a:cs typeface="Arial"/>
                        </a:rPr>
                        <a:t>Solar</a:t>
                      </a:r>
                      <a:endParaRPr lang="en-US" sz="1100" dirty="0" smtClean="0">
                        <a:latin typeface="Arial"/>
                        <a:cs typeface="Arial"/>
                      </a:endParaRPr>
                    </a:p>
                  </a:txBody>
                  <a:tcPr/>
                </a:tc>
                <a:tc>
                  <a:txBody>
                    <a:bodyPr/>
                    <a:lstStyle/>
                    <a:p>
                      <a:pPr algn="ctr"/>
                      <a:r>
                        <a:rPr lang="en-US" sz="1100" dirty="0" smtClean="0">
                          <a:latin typeface="Arial"/>
                          <a:cs typeface="Arial"/>
                        </a:rPr>
                        <a:t>1.5 MW / 1.0 MWh</a:t>
                      </a:r>
                      <a:endParaRPr lang="en-US" sz="1100" dirty="0">
                        <a:latin typeface="Arial"/>
                        <a:cs typeface="Arial"/>
                      </a:endParaRPr>
                    </a:p>
                  </a:txBody>
                  <a:tcPr/>
                </a:tc>
                <a:tc>
                  <a:txBody>
                    <a:bodyPr/>
                    <a:lstStyle/>
                    <a:p>
                      <a:pPr algn="ctr"/>
                      <a:r>
                        <a:rPr lang="en-US" sz="1100" dirty="0" smtClean="0">
                          <a:latin typeface="Arial"/>
                          <a:cs typeface="Arial"/>
                        </a:rPr>
                        <a:t>Q1 2011</a:t>
                      </a:r>
                      <a:endParaRPr lang="en-US" sz="1100" dirty="0">
                        <a:latin typeface="Arial"/>
                        <a:cs typeface="Aria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latin typeface="Arial"/>
                          <a:cs typeface="Arial"/>
                        </a:rPr>
                        <a:t>Ramp Control,</a:t>
                      </a:r>
                      <a:r>
                        <a:rPr lang="en-US" sz="1100" baseline="0" dirty="0" smtClean="0">
                          <a:latin typeface="Arial"/>
                          <a:cs typeface="Arial"/>
                        </a:rPr>
                        <a:t> Curtailment Mitigation,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aseline="0" dirty="0" smtClean="0">
                          <a:latin typeface="Arial"/>
                          <a:cs typeface="Arial"/>
                        </a:rPr>
                        <a:t>Grid Services</a:t>
                      </a:r>
                      <a:endParaRPr lang="en-US" sz="1100" dirty="0" smtClean="0">
                        <a:latin typeface="Arial"/>
                        <a:cs typeface="Arial"/>
                      </a:endParaRPr>
                    </a:p>
                  </a:txBody>
                  <a:tcPr/>
                </a:tc>
              </a:tr>
              <a:tr h="404434">
                <a:tc>
                  <a:txBody>
                    <a:bodyPr/>
                    <a:lstStyle/>
                    <a:p>
                      <a:r>
                        <a:rPr lang="en-US" sz="1200" b="1" dirty="0" smtClean="0">
                          <a:latin typeface="Arial"/>
                          <a:cs typeface="Arial"/>
                        </a:rPr>
                        <a:t>Lanai</a:t>
                      </a:r>
                      <a:endParaRPr lang="en-US" sz="1200" b="1" dirty="0">
                        <a:latin typeface="Arial"/>
                        <a:cs typeface="Aria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latin typeface="Arial"/>
                          <a:cs typeface="Arial"/>
                        </a:rPr>
                        <a:t>Solar</a:t>
                      </a:r>
                      <a:endParaRPr lang="en-US" sz="1100" dirty="0">
                        <a:latin typeface="Arial"/>
                        <a:cs typeface="Arial"/>
                      </a:endParaRPr>
                    </a:p>
                  </a:txBody>
                  <a:tcPr/>
                </a:tc>
                <a:tc>
                  <a:txBody>
                    <a:bodyPr/>
                    <a:lstStyle/>
                    <a:p>
                      <a:pPr algn="ctr"/>
                      <a:r>
                        <a:rPr lang="en-US" sz="1100" dirty="0" smtClean="0">
                          <a:latin typeface="Arial"/>
                          <a:cs typeface="Arial"/>
                        </a:rPr>
                        <a:t>1.125 MW / 0.5 MWh</a:t>
                      </a:r>
                      <a:endParaRPr lang="en-US" sz="1100" dirty="0">
                        <a:latin typeface="Arial"/>
                        <a:cs typeface="Arial"/>
                      </a:endParaRPr>
                    </a:p>
                  </a:txBody>
                  <a:tcPr/>
                </a:tc>
                <a:tc>
                  <a:txBody>
                    <a:bodyPr/>
                    <a:lstStyle/>
                    <a:p>
                      <a:pPr algn="ctr"/>
                      <a:r>
                        <a:rPr lang="en-US" sz="1100" dirty="0" smtClean="0">
                          <a:latin typeface="Arial"/>
                          <a:cs typeface="Arial"/>
                        </a:rPr>
                        <a:t>Q2 2011</a:t>
                      </a:r>
                      <a:endParaRPr lang="en-US" sz="1100" dirty="0">
                        <a:latin typeface="Arial"/>
                        <a:cs typeface="Aria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latin typeface="Arial"/>
                          <a:cs typeface="Arial"/>
                        </a:rPr>
                        <a:t>Ramp Control,</a:t>
                      </a:r>
                      <a:r>
                        <a:rPr lang="en-US" sz="1100" baseline="0" dirty="0" smtClean="0">
                          <a:latin typeface="Arial"/>
                          <a:cs typeface="Arial"/>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aseline="0" dirty="0" smtClean="0">
                          <a:latin typeface="Arial"/>
                          <a:cs typeface="Arial"/>
                        </a:rPr>
                        <a:t>Grid Services</a:t>
                      </a:r>
                      <a:endParaRPr lang="en-US" sz="1100" dirty="0" smtClean="0">
                        <a:latin typeface="Arial"/>
                        <a:cs typeface="Arial"/>
                      </a:endParaRPr>
                    </a:p>
                  </a:txBody>
                  <a:tcPr/>
                </a:tc>
              </a:tr>
              <a:tr h="391255">
                <a:tc>
                  <a:txBody>
                    <a:bodyPr/>
                    <a:lstStyle/>
                    <a:p>
                      <a:r>
                        <a:rPr lang="en-US" sz="1200" b="1" dirty="0" smtClean="0">
                          <a:latin typeface="Arial"/>
                          <a:cs typeface="Arial"/>
                        </a:rPr>
                        <a:t>Ford</a:t>
                      </a:r>
                      <a:endParaRPr lang="en-US" sz="1200" b="1" dirty="0">
                        <a:latin typeface="Arial"/>
                        <a:cs typeface="Aria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latin typeface="Arial"/>
                          <a:cs typeface="Arial"/>
                        </a:rPr>
                        <a:t>End-User</a:t>
                      </a:r>
                    </a:p>
                  </a:txBody>
                  <a:tcPr/>
                </a:tc>
                <a:tc>
                  <a:txBody>
                    <a:bodyPr/>
                    <a:lstStyle/>
                    <a:p>
                      <a:pPr algn="ctr"/>
                      <a:r>
                        <a:rPr lang="en-US" sz="1100" dirty="0" smtClean="0">
                          <a:latin typeface="Arial"/>
                          <a:cs typeface="Arial"/>
                        </a:rPr>
                        <a:t>0.75</a:t>
                      </a:r>
                      <a:r>
                        <a:rPr lang="en-US" sz="1100" baseline="0" dirty="0" smtClean="0">
                          <a:latin typeface="Arial"/>
                          <a:cs typeface="Arial"/>
                        </a:rPr>
                        <a:t> MW / 2.0 MWh</a:t>
                      </a:r>
                      <a:endParaRPr lang="en-US" sz="1100" dirty="0">
                        <a:latin typeface="Arial"/>
                        <a:cs typeface="Arial"/>
                      </a:endParaRPr>
                    </a:p>
                  </a:txBody>
                  <a:tcPr/>
                </a:tc>
                <a:tc>
                  <a:txBody>
                    <a:bodyPr/>
                    <a:lstStyle/>
                    <a:p>
                      <a:pPr algn="ctr"/>
                      <a:r>
                        <a:rPr lang="en-US" sz="1100" dirty="0" smtClean="0">
                          <a:latin typeface="Arial"/>
                          <a:cs typeface="Arial"/>
                        </a:rPr>
                        <a:t>Q2 2011</a:t>
                      </a:r>
                      <a:endParaRPr lang="en-US" sz="1100" dirty="0">
                        <a:latin typeface="Arial"/>
                        <a:cs typeface="Arial"/>
                      </a:endParaRPr>
                    </a:p>
                  </a:txBody>
                  <a:tcPr/>
                </a:tc>
                <a:tc>
                  <a:txBody>
                    <a:bodyPr/>
                    <a:lstStyle/>
                    <a:p>
                      <a:pPr algn="ctr"/>
                      <a:r>
                        <a:rPr lang="en-US" sz="1100" baseline="0" dirty="0" smtClean="0">
                          <a:latin typeface="Arial"/>
                          <a:cs typeface="Arial"/>
                        </a:rPr>
                        <a:t>Peak-Shaving, </a:t>
                      </a:r>
                      <a:r>
                        <a:rPr lang="en-US" sz="1100" dirty="0" smtClean="0">
                          <a:latin typeface="Arial"/>
                          <a:cs typeface="Arial"/>
                        </a:rPr>
                        <a:t>Load-leveling</a:t>
                      </a:r>
                      <a:endParaRPr lang="en-US" sz="1100" dirty="0">
                        <a:latin typeface="Arial"/>
                        <a:cs typeface="Arial"/>
                      </a:endParaRPr>
                    </a:p>
                  </a:txBody>
                  <a:tcPr/>
                </a:tc>
              </a:tr>
              <a:tr h="404434">
                <a:tc>
                  <a:txBody>
                    <a:bodyPr/>
                    <a:lstStyle/>
                    <a:p>
                      <a:r>
                        <a:rPr lang="en-US" sz="1200" b="1" dirty="0" smtClean="0">
                          <a:latin typeface="Arial"/>
                          <a:cs typeface="Arial"/>
                        </a:rPr>
                        <a:t>KIUC</a:t>
                      </a:r>
                      <a:endParaRPr lang="en-US" sz="1200" b="1" dirty="0">
                        <a:latin typeface="Arial"/>
                        <a:cs typeface="Aria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latin typeface="Arial"/>
                          <a:cs typeface="Arial"/>
                        </a:rPr>
                        <a:t>Solar</a:t>
                      </a:r>
                    </a:p>
                  </a:txBody>
                  <a:tcPr/>
                </a:tc>
                <a:tc>
                  <a:txBody>
                    <a:bodyPr/>
                    <a:lstStyle/>
                    <a:p>
                      <a:pPr algn="ctr"/>
                      <a:r>
                        <a:rPr lang="en-US" sz="1100" dirty="0" smtClean="0">
                          <a:latin typeface="Arial"/>
                          <a:cs typeface="Arial"/>
                        </a:rPr>
                        <a:t>1.5 MW / 1.0 MWh</a:t>
                      </a:r>
                      <a:endParaRPr lang="en-US" sz="1100" dirty="0">
                        <a:latin typeface="Arial"/>
                        <a:cs typeface="Arial"/>
                      </a:endParaRPr>
                    </a:p>
                  </a:txBody>
                  <a:tcPr/>
                </a:tc>
                <a:tc>
                  <a:txBody>
                    <a:bodyPr/>
                    <a:lstStyle/>
                    <a:p>
                      <a:pPr algn="ctr"/>
                      <a:r>
                        <a:rPr lang="en-US" sz="1100" dirty="0" smtClean="0">
                          <a:latin typeface="Arial"/>
                          <a:cs typeface="Arial"/>
                        </a:rPr>
                        <a:t>Q3 2011</a:t>
                      </a:r>
                      <a:endParaRPr lang="en-US" sz="1100" dirty="0">
                        <a:latin typeface="Arial"/>
                        <a:cs typeface="Arial"/>
                      </a:endParaRPr>
                    </a:p>
                  </a:txBody>
                  <a:tcPr/>
                </a:tc>
                <a:tc>
                  <a:txBody>
                    <a:bodyPr/>
                    <a:lstStyle/>
                    <a:p>
                      <a:pPr algn="ctr"/>
                      <a:r>
                        <a:rPr lang="en-US" sz="1100" dirty="0" smtClean="0">
                          <a:latin typeface="Arial"/>
                          <a:cs typeface="Arial"/>
                        </a:rPr>
                        <a:t>Ramp Control</a:t>
                      </a:r>
                      <a:r>
                        <a:rPr lang="en-US" sz="1100" baseline="0" dirty="0" smtClean="0">
                          <a:latin typeface="Arial"/>
                          <a:cs typeface="Arial"/>
                        </a:rPr>
                        <a:t>, Grid Services</a:t>
                      </a:r>
                      <a:endParaRPr lang="en-US" sz="1100" dirty="0">
                        <a:latin typeface="Arial"/>
                        <a:cs typeface="Arial"/>
                      </a:endParaRPr>
                    </a:p>
                  </a:txBody>
                  <a:tcPr/>
                </a:tc>
              </a:tr>
              <a:tr h="483315">
                <a:tc>
                  <a:txBody>
                    <a:bodyPr/>
                    <a:lstStyle/>
                    <a:p>
                      <a:r>
                        <a:rPr lang="en-US" sz="1200" b="1" dirty="0" smtClean="0">
                          <a:latin typeface="Arial"/>
                          <a:cs typeface="Arial"/>
                        </a:rPr>
                        <a:t>KWP II</a:t>
                      </a:r>
                      <a:endParaRPr lang="en-US" sz="1200" b="1" dirty="0">
                        <a:latin typeface="Arial"/>
                        <a:cs typeface="Aria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aseline="0" dirty="0" smtClean="0">
                          <a:latin typeface="Arial"/>
                          <a:cs typeface="Arial"/>
                        </a:rPr>
                        <a:t>Wind</a:t>
                      </a:r>
                      <a:endParaRPr lang="en-US" sz="1100" dirty="0" smtClean="0">
                        <a:latin typeface="Arial"/>
                        <a:cs typeface="Arial"/>
                      </a:endParaRPr>
                    </a:p>
                    <a:p>
                      <a:pPr algn="ctr"/>
                      <a:endParaRPr lang="en-US" sz="1100" dirty="0">
                        <a:latin typeface="Arial"/>
                        <a:cs typeface="Arial"/>
                      </a:endParaRPr>
                    </a:p>
                  </a:txBody>
                  <a:tcPr/>
                </a:tc>
                <a:tc>
                  <a:txBody>
                    <a:bodyPr/>
                    <a:lstStyle/>
                    <a:p>
                      <a:pPr algn="ctr"/>
                      <a:r>
                        <a:rPr lang="en-US" sz="1100" dirty="0" smtClean="0">
                          <a:latin typeface="Arial"/>
                          <a:cs typeface="Arial"/>
                        </a:rPr>
                        <a:t>10 MW / 20 MWh</a:t>
                      </a:r>
                      <a:endParaRPr lang="en-US" sz="1100" dirty="0">
                        <a:latin typeface="Arial"/>
                        <a:cs typeface="Arial"/>
                      </a:endParaRPr>
                    </a:p>
                  </a:txBody>
                  <a:tcPr/>
                </a:tc>
                <a:tc>
                  <a:txBody>
                    <a:bodyPr/>
                    <a:lstStyle/>
                    <a:p>
                      <a:pPr algn="ctr"/>
                      <a:r>
                        <a:rPr lang="en-US" sz="1100" dirty="0" smtClean="0">
                          <a:latin typeface="Arial"/>
                          <a:cs typeface="Arial"/>
                        </a:rPr>
                        <a:t>Q4 2011</a:t>
                      </a:r>
                      <a:endParaRPr lang="en-US" sz="1100" dirty="0">
                        <a:latin typeface="Arial"/>
                        <a:cs typeface="Aria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aseline="0" dirty="0" smtClean="0">
                          <a:latin typeface="Arial"/>
                          <a:cs typeface="Arial"/>
                        </a:rPr>
                        <a:t>Ramp Control, Responsive Reserves,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aseline="0" dirty="0" smtClean="0">
                          <a:latin typeface="Arial"/>
                          <a:cs typeface="Arial"/>
                        </a:rPr>
                        <a:t>Grid Services</a:t>
                      </a:r>
                      <a:endParaRPr lang="en-US" sz="1100" dirty="0" smtClean="0">
                        <a:latin typeface="Arial"/>
                        <a:cs typeface="Arial"/>
                      </a:endParaRPr>
                    </a:p>
                  </a:txBody>
                  <a:tcPr/>
                </a:tc>
              </a:tr>
              <a:tr h="391255">
                <a:tc>
                  <a:txBody>
                    <a:bodyPr/>
                    <a:lstStyle/>
                    <a:p>
                      <a:r>
                        <a:rPr lang="en-US" sz="1200" b="1" dirty="0" smtClean="0">
                          <a:latin typeface="Arial"/>
                          <a:cs typeface="Arial"/>
                        </a:rPr>
                        <a:t>Fosters*</a:t>
                      </a:r>
                      <a:endParaRPr lang="en-US" sz="1200" b="1" dirty="0">
                        <a:latin typeface="Arial"/>
                        <a:cs typeface="Arial"/>
                      </a:endParaRPr>
                    </a:p>
                  </a:txBody>
                  <a:tcPr/>
                </a:tc>
                <a:tc>
                  <a:txBody>
                    <a:bodyPr/>
                    <a:lstStyle/>
                    <a:p>
                      <a:pPr algn="ctr"/>
                      <a:r>
                        <a:rPr lang="en-US" sz="1100" dirty="0" smtClean="0">
                          <a:latin typeface="Arial"/>
                          <a:cs typeface="Arial"/>
                        </a:rPr>
                        <a:t>End-User</a:t>
                      </a:r>
                      <a:endParaRPr lang="en-US" sz="1100" dirty="0">
                        <a:latin typeface="Arial"/>
                        <a:cs typeface="Arial"/>
                      </a:endParaRPr>
                    </a:p>
                  </a:txBody>
                  <a:tcPr/>
                </a:tc>
                <a:tc>
                  <a:txBody>
                    <a:bodyPr/>
                    <a:lstStyle/>
                    <a:p>
                      <a:pPr algn="ctr"/>
                      <a:r>
                        <a:rPr lang="en-US" sz="1100" dirty="0" smtClean="0">
                          <a:latin typeface="Arial"/>
                          <a:cs typeface="Arial"/>
                        </a:rPr>
                        <a:t>3.0 MW/ 2.0 MWh</a:t>
                      </a:r>
                      <a:endParaRPr lang="en-US" sz="1100" dirty="0">
                        <a:latin typeface="Arial"/>
                        <a:cs typeface="Arial"/>
                      </a:endParaRPr>
                    </a:p>
                  </a:txBody>
                  <a:tcPr/>
                </a:tc>
                <a:tc>
                  <a:txBody>
                    <a:bodyPr/>
                    <a:lstStyle/>
                    <a:p>
                      <a:pPr algn="ctr"/>
                      <a:r>
                        <a:rPr lang="en-US" sz="1100" dirty="0" smtClean="0">
                          <a:latin typeface="Arial"/>
                          <a:cs typeface="Arial"/>
                        </a:rPr>
                        <a:t>Q4</a:t>
                      </a:r>
                      <a:r>
                        <a:rPr lang="en-US" sz="1100" baseline="0" dirty="0" smtClean="0">
                          <a:latin typeface="Arial"/>
                          <a:cs typeface="Arial"/>
                        </a:rPr>
                        <a:t> 2011</a:t>
                      </a:r>
                      <a:endParaRPr lang="en-US" sz="1100" dirty="0">
                        <a:latin typeface="Arial"/>
                        <a:cs typeface="Aria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aseline="0" dirty="0" smtClean="0">
                          <a:latin typeface="Arial"/>
                          <a:cs typeface="Arial"/>
                        </a:rPr>
                        <a:t>Uninterruptible Power Source</a:t>
                      </a:r>
                      <a:endParaRPr lang="en-US" sz="1100" dirty="0" smtClean="0">
                        <a:latin typeface="Arial"/>
                        <a:cs typeface="Arial"/>
                      </a:endParaRPr>
                    </a:p>
                  </a:txBody>
                  <a:tcPr/>
                </a:tc>
              </a:tr>
              <a:tr h="483315">
                <a:tc>
                  <a:txBody>
                    <a:bodyPr/>
                    <a:lstStyle/>
                    <a:p>
                      <a:r>
                        <a:rPr lang="en-US" sz="1200" b="1" dirty="0" smtClean="0">
                          <a:latin typeface="Arial"/>
                          <a:cs typeface="Arial"/>
                        </a:rPr>
                        <a:t>Tumbleweed*</a:t>
                      </a:r>
                      <a:endParaRPr lang="en-US" sz="1200" b="1" dirty="0">
                        <a:latin typeface="Arial"/>
                        <a:cs typeface="Aria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aseline="0" dirty="0" smtClean="0">
                          <a:latin typeface="Arial"/>
                          <a:cs typeface="Arial"/>
                        </a:rPr>
                        <a:t>Wind</a:t>
                      </a:r>
                      <a:endParaRPr lang="en-US" sz="1100" dirty="0" smtClean="0">
                        <a:latin typeface="Arial"/>
                        <a:cs typeface="Arial"/>
                      </a:endParaRPr>
                    </a:p>
                    <a:p>
                      <a:pPr algn="ctr"/>
                      <a:endParaRPr lang="en-US" sz="1100" dirty="0">
                        <a:latin typeface="Arial"/>
                        <a:cs typeface="Arial"/>
                      </a:endParaRPr>
                    </a:p>
                  </a:txBody>
                  <a:tcPr/>
                </a:tc>
                <a:tc>
                  <a:txBody>
                    <a:bodyPr/>
                    <a:lstStyle/>
                    <a:p>
                      <a:pPr algn="ctr"/>
                      <a:r>
                        <a:rPr lang="en-US" sz="1100" dirty="0" smtClean="0">
                          <a:latin typeface="Arial"/>
                          <a:cs typeface="Arial"/>
                        </a:rPr>
                        <a:t>36 MW / 24 MWh</a:t>
                      </a:r>
                      <a:endParaRPr lang="en-US" sz="1100" dirty="0">
                        <a:latin typeface="Arial"/>
                        <a:cs typeface="Arial"/>
                      </a:endParaRPr>
                    </a:p>
                  </a:txBody>
                  <a:tcPr/>
                </a:tc>
                <a:tc>
                  <a:txBody>
                    <a:bodyPr/>
                    <a:lstStyle/>
                    <a:p>
                      <a:pPr algn="ctr"/>
                      <a:r>
                        <a:rPr lang="en-US" sz="1100" dirty="0" smtClean="0">
                          <a:latin typeface="Arial"/>
                          <a:cs typeface="Arial"/>
                        </a:rPr>
                        <a:t>Q4 2012</a:t>
                      </a:r>
                      <a:endParaRPr lang="en-US" sz="1100" dirty="0">
                        <a:latin typeface="Arial"/>
                        <a:cs typeface="Aria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latin typeface="Arial"/>
                          <a:cs typeface="Arial"/>
                        </a:rPr>
                        <a:t>Responsive</a:t>
                      </a:r>
                      <a:r>
                        <a:rPr lang="en-US" sz="1100" baseline="0" dirty="0" smtClean="0">
                          <a:latin typeface="Arial"/>
                          <a:cs typeface="Arial"/>
                        </a:rPr>
                        <a:t> Reserves, Regulation Services, Grid Services</a:t>
                      </a:r>
                      <a:endParaRPr lang="en-US" sz="1100" dirty="0" smtClean="0">
                        <a:latin typeface="Arial"/>
                        <a:cs typeface="Arial"/>
                      </a:endParaRPr>
                    </a:p>
                  </a:txBody>
                  <a:tcPr/>
                </a:tc>
              </a:tr>
              <a:tr h="391255">
                <a:tc>
                  <a:txBody>
                    <a:bodyPr/>
                    <a:lstStyle/>
                    <a:p>
                      <a:r>
                        <a:rPr lang="en-US" sz="1200" b="1" dirty="0" smtClean="0">
                          <a:latin typeface="Arial"/>
                          <a:cs typeface="Arial"/>
                        </a:rPr>
                        <a:t>Tres Amigas</a:t>
                      </a:r>
                      <a:endParaRPr lang="en-US" sz="1200" b="1" dirty="0">
                        <a:latin typeface="Arial"/>
                        <a:cs typeface="Arial"/>
                      </a:endParaRPr>
                    </a:p>
                  </a:txBody>
                  <a:tcPr/>
                </a:tc>
                <a:tc>
                  <a:txBody>
                    <a:bodyPr/>
                    <a:lstStyle/>
                    <a:p>
                      <a:pPr algn="ctr"/>
                      <a:r>
                        <a:rPr lang="en-US" sz="1100" dirty="0" smtClean="0">
                          <a:latin typeface="Arial"/>
                          <a:cs typeface="Arial"/>
                        </a:rPr>
                        <a:t>T&amp;D</a:t>
                      </a:r>
                      <a:endParaRPr lang="en-US" sz="1100" dirty="0">
                        <a:latin typeface="Arial"/>
                        <a:cs typeface="Arial"/>
                      </a:endParaRPr>
                    </a:p>
                  </a:txBody>
                  <a:tcPr/>
                </a:tc>
                <a:tc>
                  <a:txBody>
                    <a:bodyPr/>
                    <a:lstStyle/>
                    <a:p>
                      <a:pPr algn="ctr"/>
                      <a:r>
                        <a:rPr lang="en-US" sz="1100" dirty="0" smtClean="0">
                          <a:latin typeface="Arial"/>
                          <a:cs typeface="Arial"/>
                        </a:rPr>
                        <a:t>~ 100 MW / 200 MWh</a:t>
                      </a:r>
                      <a:endParaRPr lang="en-US" sz="1100" dirty="0">
                        <a:latin typeface="Arial"/>
                        <a:cs typeface="Arial"/>
                      </a:endParaRPr>
                    </a:p>
                  </a:txBody>
                  <a:tcPr/>
                </a:tc>
                <a:tc>
                  <a:txBody>
                    <a:bodyPr/>
                    <a:lstStyle/>
                    <a:p>
                      <a:pPr algn="ctr"/>
                      <a:r>
                        <a:rPr lang="en-US" sz="1100" dirty="0" smtClean="0">
                          <a:latin typeface="Arial"/>
                          <a:cs typeface="Arial"/>
                        </a:rPr>
                        <a:t>Q2 2013</a:t>
                      </a:r>
                      <a:endParaRPr lang="en-US" sz="1100" dirty="0">
                        <a:latin typeface="Arial"/>
                        <a:cs typeface="Arial"/>
                      </a:endParaRPr>
                    </a:p>
                  </a:txBody>
                  <a:tcPr/>
                </a:tc>
                <a:tc>
                  <a:txBody>
                    <a:bodyPr/>
                    <a:lstStyle/>
                    <a:p>
                      <a:pPr algn="ctr"/>
                      <a:r>
                        <a:rPr lang="en-US" sz="1100" dirty="0" smtClean="0">
                          <a:latin typeface="Arial"/>
                          <a:cs typeface="Arial"/>
                        </a:rPr>
                        <a:t>Backup</a:t>
                      </a:r>
                      <a:r>
                        <a:rPr lang="en-US" sz="1100" baseline="0" dirty="0" smtClean="0">
                          <a:latin typeface="Arial"/>
                          <a:cs typeface="Arial"/>
                        </a:rPr>
                        <a:t> Services, A/S, Wind Firming &amp; Shaping, </a:t>
                      </a:r>
                      <a:r>
                        <a:rPr lang="en-US" sz="1100" dirty="0" smtClean="0">
                          <a:latin typeface="Arial"/>
                          <a:cs typeface="Arial"/>
                        </a:rPr>
                        <a:t>Grid Services</a:t>
                      </a:r>
                      <a:endParaRPr lang="en-US" sz="1100" dirty="0">
                        <a:latin typeface="Arial"/>
                        <a:cs typeface="Arial"/>
                      </a:endParaRPr>
                    </a:p>
                  </a:txBody>
                  <a:tcPr/>
                </a:tc>
              </a:tr>
            </a:tbl>
          </a:graphicData>
        </a:graphic>
      </p:graphicFrame>
      <p:sp>
        <p:nvSpPr>
          <p:cNvPr id="15363" name="TextBox 6"/>
          <p:cNvSpPr txBox="1">
            <a:spLocks noChangeArrowheads="1"/>
          </p:cNvSpPr>
          <p:nvPr/>
        </p:nvSpPr>
        <p:spPr bwMode="auto">
          <a:xfrm>
            <a:off x="1295400" y="6172200"/>
            <a:ext cx="5715000" cy="276225"/>
          </a:xfrm>
          <a:prstGeom prst="rect">
            <a:avLst/>
          </a:prstGeom>
          <a:noFill/>
          <a:ln w="9525">
            <a:noFill/>
            <a:miter lim="800000"/>
            <a:headEnd/>
            <a:tailEnd/>
          </a:ln>
        </p:spPr>
        <p:txBody>
          <a:bodyPr>
            <a:spAutoFit/>
          </a:bodyPr>
          <a:lstStyle/>
          <a:p>
            <a:r>
              <a:rPr lang="en-US" sz="1200">
                <a:latin typeface="Calibri" pitchFamily="34" charset="0"/>
              </a:rPr>
              <a:t>* Project not yet announced publicly</a:t>
            </a:r>
          </a:p>
        </p:txBody>
      </p:sp>
      <p:sp>
        <p:nvSpPr>
          <p:cNvPr id="15364" name="Slide Number Placeholder 8"/>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A394D1-D525-4CC2-A149-CD299E48D3E5}" type="slidenum">
              <a:rPr lang="en-US">
                <a:latin typeface="Arial" charset="0"/>
                <a:cs typeface="Arial" charset="0"/>
              </a:rPr>
              <a:pPr fontAlgn="base">
                <a:spcBef>
                  <a:spcPct val="0"/>
                </a:spcBef>
                <a:spcAft>
                  <a:spcPct val="0"/>
                </a:spcAft>
              </a:pPr>
              <a:t>3</a:t>
            </a:fld>
            <a:endParaRPr lang="en-US">
              <a:latin typeface="Arial" charset="0"/>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3"/>
          <p:cNvSpPr>
            <a:spLocks noGrp="1"/>
          </p:cNvSpPr>
          <p:nvPr>
            <p:ph type="title"/>
          </p:nvPr>
        </p:nvSpPr>
        <p:spPr>
          <a:xfrm>
            <a:off x="457200" y="274638"/>
            <a:ext cx="8229600" cy="868362"/>
          </a:xfrm>
        </p:spPr>
        <p:txBody>
          <a:bodyPr/>
          <a:lstStyle/>
          <a:p>
            <a:pPr algn="r"/>
            <a:r>
              <a:rPr lang="en-US" smtClean="0">
                <a:latin typeface="Arial" charset="0"/>
                <a:cs typeface="Arial" charset="0"/>
              </a:rPr>
              <a:t>Target Segments</a:t>
            </a:r>
          </a:p>
        </p:txBody>
      </p:sp>
      <p:graphicFrame>
        <p:nvGraphicFramePr>
          <p:cNvPr id="6" name="Diagram 5"/>
          <p:cNvGraphicFramePr/>
          <p:nvPr/>
        </p:nvGraphicFramePr>
        <p:xfrm>
          <a:off x="457200" y="1447800"/>
          <a:ext cx="83820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renewables_circle.png"/>
          <p:cNvPicPr>
            <a:picLocks noChangeAspect="1"/>
          </p:cNvPicPr>
          <p:nvPr/>
        </p:nvPicPr>
        <p:blipFill>
          <a:blip r:embed="rId7"/>
          <a:stretch>
            <a:fillRect/>
          </a:stretch>
        </p:blipFill>
        <p:spPr>
          <a:xfrm>
            <a:off x="1600200" y="2133600"/>
            <a:ext cx="838200" cy="754063"/>
          </a:xfrm>
          <a:prstGeom prst="rect">
            <a:avLst/>
          </a:prstGeom>
          <a:effectLst>
            <a:outerShdw blurRad="50800" dist="38100" dir="2700000" algn="tl" rotWithShape="0">
              <a:srgbClr val="000000">
                <a:alpha val="43000"/>
              </a:srgbClr>
            </a:outerShdw>
          </a:effectLst>
        </p:spPr>
      </p:pic>
      <p:pic>
        <p:nvPicPr>
          <p:cNvPr id="12" name="Picture 11" descr="TD_circle.png"/>
          <p:cNvPicPr>
            <a:picLocks noChangeAspect="1"/>
          </p:cNvPicPr>
          <p:nvPr/>
        </p:nvPicPr>
        <p:blipFill>
          <a:blip r:embed="rId8"/>
          <a:stretch>
            <a:fillRect/>
          </a:stretch>
        </p:blipFill>
        <p:spPr>
          <a:xfrm>
            <a:off x="3657600" y="2133600"/>
            <a:ext cx="838200" cy="754063"/>
          </a:xfrm>
          <a:prstGeom prst="rect">
            <a:avLst/>
          </a:prstGeom>
          <a:effectLst>
            <a:outerShdw blurRad="50800" dist="38100" dir="2700000" algn="tl" rotWithShape="0">
              <a:srgbClr val="000000">
                <a:alpha val="43000"/>
              </a:srgbClr>
            </a:outerShdw>
          </a:effectLst>
        </p:spPr>
      </p:pic>
      <p:sp>
        <p:nvSpPr>
          <p:cNvPr id="16389" name="Slide Number Placeholder 14"/>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991605-7443-4C95-B92A-8EB669A27680}" type="slidenum">
              <a:rPr lang="en-US">
                <a:latin typeface="Arial" charset="0"/>
                <a:cs typeface="Arial" charset="0"/>
              </a:rPr>
              <a:pPr fontAlgn="base">
                <a:spcBef>
                  <a:spcPct val="0"/>
                </a:spcBef>
                <a:spcAft>
                  <a:spcPct val="0"/>
                </a:spcAft>
              </a:pPr>
              <a:t>4</a:t>
            </a:fld>
            <a:endParaRPr lang="en-US">
              <a:latin typeface="Arial" charset="0"/>
              <a:cs typeface="Arial" charset="0"/>
            </a:endParaRPr>
          </a:p>
        </p:txBody>
      </p:sp>
      <p:grpSp>
        <p:nvGrpSpPr>
          <p:cNvPr id="16390" name="Group 4"/>
          <p:cNvGrpSpPr>
            <a:grpSpLocks/>
          </p:cNvGrpSpPr>
          <p:nvPr/>
        </p:nvGrpSpPr>
        <p:grpSpPr bwMode="auto">
          <a:xfrm>
            <a:off x="7924800" y="2136775"/>
            <a:ext cx="890588" cy="792163"/>
            <a:chOff x="10625677" y="3638045"/>
            <a:chExt cx="890587" cy="792163"/>
          </a:xfrm>
        </p:grpSpPr>
        <p:pic>
          <p:nvPicPr>
            <p:cNvPr id="16394" name="Picture 2"/>
            <p:cNvPicPr>
              <a:picLocks noChangeAspect="1" noChangeArrowheads="1"/>
            </p:cNvPicPr>
            <p:nvPr/>
          </p:nvPicPr>
          <p:blipFill>
            <a:blip r:embed="rId9"/>
            <a:srcRect/>
            <a:stretch>
              <a:fillRect/>
            </a:stretch>
          </p:blipFill>
          <p:spPr bwMode="auto">
            <a:xfrm>
              <a:off x="10625677" y="3638045"/>
              <a:ext cx="890587" cy="792163"/>
            </a:xfrm>
            <a:prstGeom prst="rect">
              <a:avLst/>
            </a:prstGeom>
            <a:noFill/>
            <a:ln w="9525">
              <a:noFill/>
              <a:miter lim="800000"/>
              <a:headEnd/>
              <a:tailEnd/>
            </a:ln>
          </p:spPr>
        </p:pic>
        <p:pic>
          <p:nvPicPr>
            <p:cNvPr id="16395" name="Picture 21" descr="load_circle.png"/>
            <p:cNvPicPr>
              <a:picLocks/>
            </p:cNvPicPr>
            <p:nvPr/>
          </p:nvPicPr>
          <p:blipFill>
            <a:blip r:embed="rId10"/>
            <a:srcRect/>
            <a:stretch>
              <a:fillRect/>
            </a:stretch>
          </p:blipFill>
          <p:spPr bwMode="auto">
            <a:xfrm>
              <a:off x="10713439" y="3839371"/>
              <a:ext cx="667091" cy="352624"/>
            </a:xfrm>
            <a:prstGeom prst="rect">
              <a:avLst/>
            </a:prstGeom>
            <a:noFill/>
            <a:ln w="9525">
              <a:noFill/>
              <a:miter lim="800000"/>
              <a:headEnd/>
              <a:tailEnd/>
            </a:ln>
          </p:spPr>
        </p:pic>
      </p:grpSp>
      <p:grpSp>
        <p:nvGrpSpPr>
          <p:cNvPr id="16391" name="Group 2"/>
          <p:cNvGrpSpPr>
            <a:grpSpLocks/>
          </p:cNvGrpSpPr>
          <p:nvPr/>
        </p:nvGrpSpPr>
        <p:grpSpPr bwMode="auto">
          <a:xfrm>
            <a:off x="5867400" y="2165350"/>
            <a:ext cx="784225" cy="690563"/>
            <a:chOff x="10506941" y="2133600"/>
            <a:chExt cx="784860" cy="691533"/>
          </a:xfrm>
        </p:grpSpPr>
        <p:sp>
          <p:nvSpPr>
            <p:cNvPr id="2" name="Oval 1"/>
            <p:cNvSpPr>
              <a:spLocks noChangeAspect="1"/>
            </p:cNvSpPr>
            <p:nvPr/>
          </p:nvSpPr>
          <p:spPr>
            <a:xfrm>
              <a:off x="10506941" y="2133600"/>
              <a:ext cx="784860" cy="691533"/>
            </a:xfrm>
            <a:prstGeom prst="ellipse">
              <a:avLst/>
            </a:prstGeom>
            <a:solidFill>
              <a:schemeClr val="bg1"/>
            </a:solidFill>
            <a:ln>
              <a:noFill/>
            </a:ln>
            <a:effectLst>
              <a:outerShdw blurRad="50800" dist="38100" dir="2700000" algn="tl"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6393" name="Picture 9" descr="3.png"/>
            <p:cNvPicPr>
              <a:picLocks noChangeAspect="1"/>
            </p:cNvPicPr>
            <p:nvPr/>
          </p:nvPicPr>
          <p:blipFill>
            <a:blip r:embed="rId11"/>
            <a:srcRect l="5846" t="14485" r="13179" b="15952"/>
            <a:stretch>
              <a:fillRect/>
            </a:stretch>
          </p:blipFill>
          <p:spPr bwMode="auto">
            <a:xfrm>
              <a:off x="10543032" y="2382676"/>
              <a:ext cx="709584" cy="25602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algn="r"/>
            <a:r>
              <a:rPr lang="en-US" smtClean="0">
                <a:latin typeface="Arial" charset="0"/>
                <a:cs typeface="Arial" charset="0"/>
              </a:rPr>
              <a:t>Redundant Transmission</a:t>
            </a:r>
          </a:p>
        </p:txBody>
      </p:sp>
      <p:sp>
        <p:nvSpPr>
          <p:cNvPr id="18434" name="Date Placeholder 2"/>
          <p:cNvSpPr>
            <a:spLocks noGrp="1"/>
          </p:cNvSpPr>
          <p:nvPr>
            <p:ph type="dt" sz="quarter" idx="1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FFFFFF"/>
                </a:solidFill>
                <a:latin typeface="Arial" charset="0"/>
                <a:cs typeface="Arial" charset="0"/>
              </a:rPr>
              <a:t>4/4/2011</a:t>
            </a:r>
          </a:p>
        </p:txBody>
      </p:sp>
      <p:sp>
        <p:nvSpPr>
          <p:cNvPr id="18435" name="Slide Number Placeholder 4"/>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D7D0BD-2F82-4CFE-8E0C-F2FBE3346BAE}" type="slidenum">
              <a:rPr lang="en-US">
                <a:solidFill>
                  <a:srgbClr val="FFFFFF"/>
                </a:solidFill>
                <a:latin typeface="Arial" charset="0"/>
                <a:cs typeface="Arial" charset="0"/>
              </a:rPr>
              <a:pPr fontAlgn="base">
                <a:spcBef>
                  <a:spcPct val="0"/>
                </a:spcBef>
                <a:spcAft>
                  <a:spcPct val="0"/>
                </a:spcAft>
              </a:pPr>
              <a:t>5</a:t>
            </a:fld>
            <a:endParaRPr lang="en-US">
              <a:solidFill>
                <a:srgbClr val="FFFFFF"/>
              </a:solidFill>
              <a:latin typeface="Arial" charset="0"/>
              <a:cs typeface="Arial" charset="0"/>
            </a:endParaRPr>
          </a:p>
        </p:txBody>
      </p:sp>
      <p:sp>
        <p:nvSpPr>
          <p:cNvPr id="18436" name="TextBox 25"/>
          <p:cNvSpPr txBox="1">
            <a:spLocks noChangeArrowheads="1"/>
          </p:cNvSpPr>
          <p:nvPr/>
        </p:nvSpPr>
        <p:spPr bwMode="auto">
          <a:xfrm>
            <a:off x="7623175" y="1258888"/>
            <a:ext cx="184150" cy="455612"/>
          </a:xfrm>
          <a:prstGeom prst="rect">
            <a:avLst/>
          </a:prstGeom>
          <a:noFill/>
          <a:ln w="9525">
            <a:noFill/>
            <a:miter lim="800000"/>
            <a:headEnd/>
            <a:tailEnd/>
          </a:ln>
        </p:spPr>
        <p:txBody>
          <a:bodyPr wrap="none">
            <a:spAutoFit/>
          </a:bodyPr>
          <a:lstStyle/>
          <a:p>
            <a:endParaRPr lang="en-US">
              <a:solidFill>
                <a:srgbClr val="000000"/>
              </a:solidFill>
              <a:latin typeface="Calibri" pitchFamily="34" charset="0"/>
              <a:cs typeface="Arial" charset="0"/>
            </a:endParaRPr>
          </a:p>
        </p:txBody>
      </p:sp>
      <p:pic>
        <p:nvPicPr>
          <p:cNvPr id="18437" name="Picture 26" descr="1.png"/>
          <p:cNvPicPr>
            <a:picLocks noChangeAspect="1"/>
          </p:cNvPicPr>
          <p:nvPr/>
        </p:nvPicPr>
        <p:blipFill>
          <a:blip r:embed="rId3"/>
          <a:srcRect/>
          <a:stretch>
            <a:fillRect/>
          </a:stretch>
        </p:blipFill>
        <p:spPr bwMode="auto">
          <a:xfrm>
            <a:off x="3733800" y="1438275"/>
            <a:ext cx="1600200" cy="2606675"/>
          </a:xfrm>
          <a:prstGeom prst="rect">
            <a:avLst/>
          </a:prstGeom>
          <a:noFill/>
          <a:ln w="9525">
            <a:noFill/>
            <a:miter lim="800000"/>
            <a:headEnd/>
            <a:tailEnd/>
          </a:ln>
        </p:spPr>
      </p:pic>
      <p:pic>
        <p:nvPicPr>
          <p:cNvPr id="18438" name="Picture 27" descr="4.png"/>
          <p:cNvPicPr>
            <a:picLocks noChangeAspect="1"/>
          </p:cNvPicPr>
          <p:nvPr/>
        </p:nvPicPr>
        <p:blipFill>
          <a:blip r:embed="rId4"/>
          <a:srcRect l="44946"/>
          <a:stretch>
            <a:fillRect/>
          </a:stretch>
        </p:blipFill>
        <p:spPr bwMode="auto">
          <a:xfrm>
            <a:off x="4419600" y="3225800"/>
            <a:ext cx="1219200" cy="1081088"/>
          </a:xfrm>
          <a:prstGeom prst="rect">
            <a:avLst/>
          </a:prstGeom>
          <a:noFill/>
          <a:ln w="9525">
            <a:noFill/>
            <a:miter lim="800000"/>
            <a:headEnd/>
            <a:tailEnd/>
          </a:ln>
        </p:spPr>
      </p:pic>
      <p:pic>
        <p:nvPicPr>
          <p:cNvPr id="18439" name="Picture 29" descr="2.png"/>
          <p:cNvPicPr>
            <a:picLocks noChangeAspect="1"/>
          </p:cNvPicPr>
          <p:nvPr/>
        </p:nvPicPr>
        <p:blipFill>
          <a:blip r:embed="rId5"/>
          <a:srcRect/>
          <a:stretch>
            <a:fillRect/>
          </a:stretch>
        </p:blipFill>
        <p:spPr bwMode="auto">
          <a:xfrm>
            <a:off x="533400" y="2284413"/>
            <a:ext cx="1447800" cy="1584325"/>
          </a:xfrm>
          <a:prstGeom prst="rect">
            <a:avLst/>
          </a:prstGeom>
          <a:noFill/>
          <a:ln w="9525">
            <a:noFill/>
            <a:miter lim="800000"/>
            <a:headEnd/>
            <a:tailEnd/>
          </a:ln>
        </p:spPr>
      </p:pic>
      <p:pic>
        <p:nvPicPr>
          <p:cNvPr id="18440" name="Picture 31" descr="2.png"/>
          <p:cNvPicPr>
            <a:picLocks noChangeAspect="1"/>
          </p:cNvPicPr>
          <p:nvPr/>
        </p:nvPicPr>
        <p:blipFill>
          <a:blip r:embed="rId5"/>
          <a:srcRect/>
          <a:stretch>
            <a:fillRect/>
          </a:stretch>
        </p:blipFill>
        <p:spPr bwMode="auto">
          <a:xfrm>
            <a:off x="7086600" y="2284413"/>
            <a:ext cx="1447800" cy="1584325"/>
          </a:xfrm>
          <a:prstGeom prst="rect">
            <a:avLst/>
          </a:prstGeom>
          <a:noFill/>
          <a:ln w="9525">
            <a:noFill/>
            <a:miter lim="800000"/>
            <a:headEnd/>
            <a:tailEnd/>
          </a:ln>
        </p:spPr>
      </p:pic>
      <p:cxnSp>
        <p:nvCxnSpPr>
          <p:cNvPr id="33" name="Straight Arrow Connector 32"/>
          <p:cNvCxnSpPr/>
          <p:nvPr/>
        </p:nvCxnSpPr>
        <p:spPr>
          <a:xfrm>
            <a:off x="1981200" y="2849563"/>
            <a:ext cx="1524000" cy="1587"/>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1981200" y="3319463"/>
            <a:ext cx="1524000" cy="1587"/>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5562600" y="2849563"/>
            <a:ext cx="1524000" cy="1587"/>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5562600" y="3319463"/>
            <a:ext cx="1524000" cy="1587"/>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8445" name="TextBox 37"/>
          <p:cNvSpPr txBox="1">
            <a:spLocks noChangeArrowheads="1"/>
          </p:cNvSpPr>
          <p:nvPr/>
        </p:nvSpPr>
        <p:spPr bwMode="auto">
          <a:xfrm>
            <a:off x="1981200" y="2443163"/>
            <a:ext cx="1524000" cy="415925"/>
          </a:xfrm>
          <a:prstGeom prst="rect">
            <a:avLst/>
          </a:prstGeom>
          <a:noFill/>
          <a:ln w="9525">
            <a:noFill/>
            <a:miter lim="800000"/>
            <a:headEnd/>
            <a:tailEnd/>
          </a:ln>
        </p:spPr>
        <p:txBody>
          <a:bodyPr>
            <a:spAutoFit/>
          </a:bodyPr>
          <a:lstStyle/>
          <a:p>
            <a:pPr algn="ctr"/>
            <a:r>
              <a:rPr lang="en-US" sz="1200">
                <a:solidFill>
                  <a:srgbClr val="000000"/>
                </a:solidFill>
                <a:latin typeface="Calibri" pitchFamily="34" charset="0"/>
                <a:cs typeface="Arial" charset="0"/>
              </a:rPr>
              <a:t>100 MW</a:t>
            </a:r>
          </a:p>
          <a:p>
            <a:pPr algn="ctr"/>
            <a:r>
              <a:rPr lang="en-US" sz="900">
                <a:solidFill>
                  <a:srgbClr val="000000"/>
                </a:solidFill>
                <a:latin typeface="Calibri" pitchFamily="34" charset="0"/>
                <a:cs typeface="Arial" charset="0"/>
              </a:rPr>
              <a:t>Capacity: 200 MW</a:t>
            </a:r>
          </a:p>
        </p:txBody>
      </p:sp>
      <p:sp>
        <p:nvSpPr>
          <p:cNvPr id="18446" name="TextBox 43"/>
          <p:cNvSpPr txBox="1">
            <a:spLocks noChangeArrowheads="1"/>
          </p:cNvSpPr>
          <p:nvPr/>
        </p:nvSpPr>
        <p:spPr bwMode="auto">
          <a:xfrm>
            <a:off x="3733800" y="4306888"/>
            <a:ext cx="1524000" cy="646112"/>
          </a:xfrm>
          <a:prstGeom prst="rect">
            <a:avLst/>
          </a:prstGeom>
          <a:noFill/>
          <a:ln w="9525">
            <a:noFill/>
            <a:miter lim="800000"/>
            <a:headEnd/>
            <a:tailEnd/>
          </a:ln>
        </p:spPr>
        <p:txBody>
          <a:bodyPr>
            <a:spAutoFit/>
          </a:bodyPr>
          <a:lstStyle/>
          <a:p>
            <a:pPr algn="ctr"/>
            <a:r>
              <a:rPr lang="en-US" b="1">
                <a:solidFill>
                  <a:srgbClr val="604A7B"/>
                </a:solidFill>
                <a:latin typeface="Calibri" pitchFamily="34" charset="0"/>
                <a:cs typeface="Arial" charset="0"/>
              </a:rPr>
              <a:t>Load Center: 400 MW</a:t>
            </a:r>
          </a:p>
        </p:txBody>
      </p:sp>
      <p:sp>
        <p:nvSpPr>
          <p:cNvPr id="18447" name="TextBox 44"/>
          <p:cNvSpPr txBox="1">
            <a:spLocks noChangeArrowheads="1"/>
          </p:cNvSpPr>
          <p:nvPr/>
        </p:nvSpPr>
        <p:spPr bwMode="auto">
          <a:xfrm>
            <a:off x="7010400" y="4002088"/>
            <a:ext cx="1524000" cy="369887"/>
          </a:xfrm>
          <a:prstGeom prst="rect">
            <a:avLst/>
          </a:prstGeom>
          <a:noFill/>
          <a:ln w="9525">
            <a:noFill/>
            <a:miter lim="800000"/>
            <a:headEnd/>
            <a:tailEnd/>
          </a:ln>
        </p:spPr>
        <p:txBody>
          <a:bodyPr>
            <a:spAutoFit/>
          </a:bodyPr>
          <a:lstStyle/>
          <a:p>
            <a:pPr algn="ctr"/>
            <a:r>
              <a:rPr lang="en-US" b="1">
                <a:solidFill>
                  <a:srgbClr val="604A7B"/>
                </a:solidFill>
                <a:latin typeface="Calibri" pitchFamily="34" charset="0"/>
                <a:cs typeface="Arial" charset="0"/>
              </a:rPr>
              <a:t>Generator B</a:t>
            </a:r>
          </a:p>
        </p:txBody>
      </p:sp>
      <p:sp>
        <p:nvSpPr>
          <p:cNvPr id="18448" name="TextBox 45"/>
          <p:cNvSpPr txBox="1">
            <a:spLocks noChangeArrowheads="1"/>
          </p:cNvSpPr>
          <p:nvPr/>
        </p:nvSpPr>
        <p:spPr bwMode="auto">
          <a:xfrm>
            <a:off x="457200" y="4002088"/>
            <a:ext cx="1524000" cy="369887"/>
          </a:xfrm>
          <a:prstGeom prst="rect">
            <a:avLst/>
          </a:prstGeom>
          <a:noFill/>
          <a:ln w="9525">
            <a:noFill/>
            <a:miter lim="800000"/>
            <a:headEnd/>
            <a:tailEnd/>
          </a:ln>
        </p:spPr>
        <p:txBody>
          <a:bodyPr>
            <a:spAutoFit/>
          </a:bodyPr>
          <a:lstStyle/>
          <a:p>
            <a:pPr algn="ctr"/>
            <a:r>
              <a:rPr lang="en-US" b="1">
                <a:solidFill>
                  <a:srgbClr val="604A7B"/>
                </a:solidFill>
                <a:latin typeface="Calibri" pitchFamily="34" charset="0"/>
                <a:cs typeface="Arial" charset="0"/>
              </a:rPr>
              <a:t>Generator A</a:t>
            </a:r>
          </a:p>
        </p:txBody>
      </p:sp>
      <p:cxnSp>
        <p:nvCxnSpPr>
          <p:cNvPr id="47" name="Straight Arrow Connector 46"/>
          <p:cNvCxnSpPr/>
          <p:nvPr/>
        </p:nvCxnSpPr>
        <p:spPr>
          <a:xfrm rot="10800000">
            <a:off x="76200" y="3011488"/>
            <a:ext cx="685800" cy="0"/>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8382000" y="3011488"/>
            <a:ext cx="609600" cy="0"/>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8451" name="TextBox 19"/>
          <p:cNvSpPr txBox="1">
            <a:spLocks noChangeArrowheads="1"/>
          </p:cNvSpPr>
          <p:nvPr/>
        </p:nvSpPr>
        <p:spPr bwMode="auto">
          <a:xfrm>
            <a:off x="914400" y="5410200"/>
            <a:ext cx="7010400" cy="369888"/>
          </a:xfrm>
          <a:prstGeom prst="rect">
            <a:avLst/>
          </a:prstGeom>
          <a:noFill/>
          <a:ln w="9525">
            <a:noFill/>
            <a:miter lim="800000"/>
            <a:headEnd/>
            <a:tailEnd/>
          </a:ln>
        </p:spPr>
        <p:txBody>
          <a:bodyPr>
            <a:spAutoFit/>
          </a:bodyPr>
          <a:lstStyle/>
          <a:p>
            <a:pPr algn="ctr"/>
            <a:r>
              <a:rPr lang="en-US">
                <a:solidFill>
                  <a:srgbClr val="6F6E73"/>
                </a:solidFill>
                <a:latin typeface="Calibri" pitchFamily="34" charset="0"/>
                <a:cs typeface="Arial" charset="0"/>
              </a:rPr>
              <a:t>Business As Usual</a:t>
            </a:r>
          </a:p>
        </p:txBody>
      </p:sp>
      <p:sp>
        <p:nvSpPr>
          <p:cNvPr id="18452" name="TextBox 37"/>
          <p:cNvSpPr txBox="1">
            <a:spLocks noChangeArrowheads="1"/>
          </p:cNvSpPr>
          <p:nvPr/>
        </p:nvSpPr>
        <p:spPr bwMode="auto">
          <a:xfrm>
            <a:off x="1981200" y="3316288"/>
            <a:ext cx="1524000" cy="415925"/>
          </a:xfrm>
          <a:prstGeom prst="rect">
            <a:avLst/>
          </a:prstGeom>
          <a:noFill/>
          <a:ln w="9525">
            <a:noFill/>
            <a:miter lim="800000"/>
            <a:headEnd/>
            <a:tailEnd/>
          </a:ln>
        </p:spPr>
        <p:txBody>
          <a:bodyPr>
            <a:spAutoFit/>
          </a:bodyPr>
          <a:lstStyle/>
          <a:p>
            <a:pPr algn="ctr"/>
            <a:r>
              <a:rPr lang="en-US" sz="1200">
                <a:solidFill>
                  <a:srgbClr val="000000"/>
                </a:solidFill>
                <a:latin typeface="Calibri" pitchFamily="34" charset="0"/>
                <a:cs typeface="Arial" charset="0"/>
              </a:rPr>
              <a:t>100 MW</a:t>
            </a:r>
          </a:p>
          <a:p>
            <a:pPr algn="ctr"/>
            <a:r>
              <a:rPr lang="en-US" sz="900">
                <a:solidFill>
                  <a:srgbClr val="000000"/>
                </a:solidFill>
                <a:latin typeface="Calibri" pitchFamily="34" charset="0"/>
                <a:cs typeface="Arial" charset="0"/>
              </a:rPr>
              <a:t>Capacity: 200 MW</a:t>
            </a:r>
          </a:p>
        </p:txBody>
      </p:sp>
      <p:sp>
        <p:nvSpPr>
          <p:cNvPr id="18453" name="TextBox 37"/>
          <p:cNvSpPr txBox="1">
            <a:spLocks noChangeArrowheads="1"/>
          </p:cNvSpPr>
          <p:nvPr/>
        </p:nvSpPr>
        <p:spPr bwMode="auto">
          <a:xfrm>
            <a:off x="5562600" y="2443163"/>
            <a:ext cx="1524000" cy="415925"/>
          </a:xfrm>
          <a:prstGeom prst="rect">
            <a:avLst/>
          </a:prstGeom>
          <a:noFill/>
          <a:ln w="9525">
            <a:noFill/>
            <a:miter lim="800000"/>
            <a:headEnd/>
            <a:tailEnd/>
          </a:ln>
        </p:spPr>
        <p:txBody>
          <a:bodyPr>
            <a:spAutoFit/>
          </a:bodyPr>
          <a:lstStyle/>
          <a:p>
            <a:pPr algn="ctr"/>
            <a:r>
              <a:rPr lang="en-US" sz="1200">
                <a:solidFill>
                  <a:srgbClr val="000000"/>
                </a:solidFill>
                <a:latin typeface="Calibri" pitchFamily="34" charset="0"/>
                <a:cs typeface="Arial" charset="0"/>
              </a:rPr>
              <a:t>100 MW</a:t>
            </a:r>
          </a:p>
          <a:p>
            <a:pPr algn="ctr"/>
            <a:r>
              <a:rPr lang="en-US" sz="900">
                <a:solidFill>
                  <a:srgbClr val="000000"/>
                </a:solidFill>
                <a:latin typeface="Calibri" pitchFamily="34" charset="0"/>
                <a:cs typeface="Arial" charset="0"/>
              </a:rPr>
              <a:t>Capacity: 200 MW</a:t>
            </a:r>
          </a:p>
        </p:txBody>
      </p:sp>
      <p:sp>
        <p:nvSpPr>
          <p:cNvPr id="18454" name="TextBox 37"/>
          <p:cNvSpPr txBox="1">
            <a:spLocks noChangeArrowheads="1"/>
          </p:cNvSpPr>
          <p:nvPr/>
        </p:nvSpPr>
        <p:spPr bwMode="auto">
          <a:xfrm>
            <a:off x="5562600" y="3316288"/>
            <a:ext cx="1524000" cy="415925"/>
          </a:xfrm>
          <a:prstGeom prst="rect">
            <a:avLst/>
          </a:prstGeom>
          <a:noFill/>
          <a:ln w="9525">
            <a:noFill/>
            <a:miter lim="800000"/>
            <a:headEnd/>
            <a:tailEnd/>
          </a:ln>
        </p:spPr>
        <p:txBody>
          <a:bodyPr>
            <a:spAutoFit/>
          </a:bodyPr>
          <a:lstStyle/>
          <a:p>
            <a:pPr algn="ctr"/>
            <a:r>
              <a:rPr lang="en-US" sz="1200">
                <a:solidFill>
                  <a:srgbClr val="000000"/>
                </a:solidFill>
                <a:latin typeface="Calibri" pitchFamily="34" charset="0"/>
                <a:cs typeface="Arial" charset="0"/>
              </a:rPr>
              <a:t>100 MW</a:t>
            </a:r>
          </a:p>
          <a:p>
            <a:pPr algn="ctr"/>
            <a:r>
              <a:rPr lang="en-US" sz="900">
                <a:solidFill>
                  <a:srgbClr val="000000"/>
                </a:solidFill>
                <a:latin typeface="Calibri" pitchFamily="34" charset="0"/>
                <a:cs typeface="Arial" charset="0"/>
              </a:rPr>
              <a:t>Capacity: 200 MW</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algn="r"/>
            <a:r>
              <a:rPr lang="en-US" smtClean="0">
                <a:latin typeface="Arial" charset="0"/>
                <a:cs typeface="Arial" charset="0"/>
              </a:rPr>
              <a:t>Loss of Line: N-1 Transmission</a:t>
            </a:r>
          </a:p>
        </p:txBody>
      </p:sp>
      <p:sp>
        <p:nvSpPr>
          <p:cNvPr id="20482" name="Date Placeholder 2"/>
          <p:cNvSpPr>
            <a:spLocks noGrp="1"/>
          </p:cNvSpPr>
          <p:nvPr>
            <p:ph type="dt" sz="quarter" idx="1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FFFFFF"/>
                </a:solidFill>
                <a:latin typeface="Arial" charset="0"/>
                <a:cs typeface="Arial" charset="0"/>
              </a:rPr>
              <a:t>4/4/2011</a:t>
            </a:r>
          </a:p>
        </p:txBody>
      </p:sp>
      <p:sp>
        <p:nvSpPr>
          <p:cNvPr id="20483" name="Slide Number Placeholder 4"/>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0283FE-937B-4A60-8532-E8DD0E5E48A2}" type="slidenum">
              <a:rPr lang="en-US">
                <a:solidFill>
                  <a:srgbClr val="FFFFFF"/>
                </a:solidFill>
                <a:latin typeface="Arial" charset="0"/>
                <a:cs typeface="Arial" charset="0"/>
              </a:rPr>
              <a:pPr fontAlgn="base">
                <a:spcBef>
                  <a:spcPct val="0"/>
                </a:spcBef>
                <a:spcAft>
                  <a:spcPct val="0"/>
                </a:spcAft>
              </a:pPr>
              <a:t>6</a:t>
            </a:fld>
            <a:endParaRPr lang="en-US">
              <a:solidFill>
                <a:srgbClr val="FFFFFF"/>
              </a:solidFill>
              <a:latin typeface="Arial" charset="0"/>
              <a:cs typeface="Arial" charset="0"/>
            </a:endParaRPr>
          </a:p>
        </p:txBody>
      </p:sp>
      <p:sp>
        <p:nvSpPr>
          <p:cNvPr id="20484" name="TextBox 19"/>
          <p:cNvSpPr txBox="1">
            <a:spLocks noChangeArrowheads="1"/>
          </p:cNvSpPr>
          <p:nvPr/>
        </p:nvSpPr>
        <p:spPr bwMode="auto">
          <a:xfrm>
            <a:off x="914400" y="5410200"/>
            <a:ext cx="7010400" cy="369888"/>
          </a:xfrm>
          <a:prstGeom prst="rect">
            <a:avLst/>
          </a:prstGeom>
          <a:noFill/>
          <a:ln w="9525">
            <a:noFill/>
            <a:miter lim="800000"/>
            <a:headEnd/>
            <a:tailEnd/>
          </a:ln>
        </p:spPr>
        <p:txBody>
          <a:bodyPr>
            <a:spAutoFit/>
          </a:bodyPr>
          <a:lstStyle/>
          <a:p>
            <a:pPr algn="ctr"/>
            <a:r>
              <a:rPr lang="en-US">
                <a:solidFill>
                  <a:srgbClr val="6F6E73"/>
                </a:solidFill>
                <a:latin typeface="Calibri" pitchFamily="34" charset="0"/>
                <a:cs typeface="Arial" charset="0"/>
              </a:rPr>
              <a:t>With one transmission line interrupted, second line serves load.</a:t>
            </a:r>
          </a:p>
        </p:txBody>
      </p:sp>
      <p:sp>
        <p:nvSpPr>
          <p:cNvPr id="20485" name="TextBox 7"/>
          <p:cNvSpPr txBox="1">
            <a:spLocks noChangeArrowheads="1"/>
          </p:cNvSpPr>
          <p:nvPr/>
        </p:nvSpPr>
        <p:spPr bwMode="auto">
          <a:xfrm>
            <a:off x="1828800" y="3116263"/>
            <a:ext cx="609600" cy="368300"/>
          </a:xfrm>
          <a:prstGeom prst="rect">
            <a:avLst/>
          </a:prstGeom>
          <a:noFill/>
          <a:ln w="9525">
            <a:noFill/>
            <a:miter lim="800000"/>
            <a:headEnd/>
            <a:tailEnd/>
          </a:ln>
        </p:spPr>
        <p:txBody>
          <a:bodyPr>
            <a:spAutoFit/>
          </a:bodyPr>
          <a:lstStyle/>
          <a:p>
            <a:endParaRPr lang="en-US">
              <a:solidFill>
                <a:srgbClr val="000000"/>
              </a:solidFill>
              <a:latin typeface="Calibri" pitchFamily="34" charset="0"/>
              <a:cs typeface="Arial" charset="0"/>
            </a:endParaRPr>
          </a:p>
        </p:txBody>
      </p:sp>
      <p:pic>
        <p:nvPicPr>
          <p:cNvPr id="20486" name="Picture 20" descr="1.png"/>
          <p:cNvPicPr>
            <a:picLocks noChangeAspect="1"/>
          </p:cNvPicPr>
          <p:nvPr/>
        </p:nvPicPr>
        <p:blipFill>
          <a:blip r:embed="rId3"/>
          <a:srcRect/>
          <a:stretch>
            <a:fillRect/>
          </a:stretch>
        </p:blipFill>
        <p:spPr bwMode="auto">
          <a:xfrm>
            <a:off x="3733800" y="1447800"/>
            <a:ext cx="1600200" cy="2606675"/>
          </a:xfrm>
          <a:prstGeom prst="rect">
            <a:avLst/>
          </a:prstGeom>
          <a:noFill/>
          <a:ln w="9525">
            <a:noFill/>
            <a:miter lim="800000"/>
            <a:headEnd/>
            <a:tailEnd/>
          </a:ln>
        </p:spPr>
      </p:pic>
      <p:pic>
        <p:nvPicPr>
          <p:cNvPr id="20487" name="Picture 23" descr="2.png"/>
          <p:cNvPicPr>
            <a:picLocks noChangeAspect="1"/>
          </p:cNvPicPr>
          <p:nvPr/>
        </p:nvPicPr>
        <p:blipFill>
          <a:blip r:embed="rId4"/>
          <a:srcRect/>
          <a:stretch>
            <a:fillRect/>
          </a:stretch>
        </p:blipFill>
        <p:spPr bwMode="auto">
          <a:xfrm>
            <a:off x="533400" y="2293938"/>
            <a:ext cx="1447800" cy="1584325"/>
          </a:xfrm>
          <a:prstGeom prst="rect">
            <a:avLst/>
          </a:prstGeom>
          <a:noFill/>
          <a:ln w="9525">
            <a:noFill/>
            <a:miter lim="800000"/>
            <a:headEnd/>
            <a:tailEnd/>
          </a:ln>
        </p:spPr>
      </p:pic>
      <p:pic>
        <p:nvPicPr>
          <p:cNvPr id="20488" name="Picture 24" descr="2.png"/>
          <p:cNvPicPr>
            <a:picLocks noChangeAspect="1"/>
          </p:cNvPicPr>
          <p:nvPr/>
        </p:nvPicPr>
        <p:blipFill>
          <a:blip r:embed="rId4"/>
          <a:srcRect/>
          <a:stretch>
            <a:fillRect/>
          </a:stretch>
        </p:blipFill>
        <p:spPr bwMode="auto">
          <a:xfrm>
            <a:off x="7086600" y="2293938"/>
            <a:ext cx="1447800" cy="1584325"/>
          </a:xfrm>
          <a:prstGeom prst="rect">
            <a:avLst/>
          </a:prstGeom>
          <a:noFill/>
          <a:ln w="9525">
            <a:noFill/>
            <a:miter lim="800000"/>
            <a:headEnd/>
            <a:tailEnd/>
          </a:ln>
        </p:spPr>
      </p:pic>
      <p:cxnSp>
        <p:nvCxnSpPr>
          <p:cNvPr id="26" name="Straight Arrow Connector 25"/>
          <p:cNvCxnSpPr/>
          <p:nvPr/>
        </p:nvCxnSpPr>
        <p:spPr>
          <a:xfrm>
            <a:off x="1981200" y="2859088"/>
            <a:ext cx="1524000" cy="1587"/>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5562600" y="2859088"/>
            <a:ext cx="1524000" cy="1587"/>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5562600" y="3328988"/>
            <a:ext cx="1524000" cy="1587"/>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0492" name="TextBox 35"/>
          <p:cNvSpPr txBox="1">
            <a:spLocks noChangeArrowheads="1"/>
          </p:cNvSpPr>
          <p:nvPr/>
        </p:nvSpPr>
        <p:spPr bwMode="auto">
          <a:xfrm>
            <a:off x="3733800" y="4316413"/>
            <a:ext cx="1524000" cy="646112"/>
          </a:xfrm>
          <a:prstGeom prst="rect">
            <a:avLst/>
          </a:prstGeom>
          <a:noFill/>
          <a:ln w="9525">
            <a:noFill/>
            <a:miter lim="800000"/>
            <a:headEnd/>
            <a:tailEnd/>
          </a:ln>
        </p:spPr>
        <p:txBody>
          <a:bodyPr>
            <a:spAutoFit/>
          </a:bodyPr>
          <a:lstStyle/>
          <a:p>
            <a:pPr algn="ctr"/>
            <a:r>
              <a:rPr lang="en-US" b="1">
                <a:solidFill>
                  <a:srgbClr val="604A7B"/>
                </a:solidFill>
                <a:latin typeface="Calibri" pitchFamily="34" charset="0"/>
                <a:cs typeface="Arial" charset="0"/>
              </a:rPr>
              <a:t>Load Center: 400 MW</a:t>
            </a:r>
          </a:p>
        </p:txBody>
      </p:sp>
      <p:sp>
        <p:nvSpPr>
          <p:cNvPr id="20493" name="TextBox 36"/>
          <p:cNvSpPr txBox="1">
            <a:spLocks noChangeArrowheads="1"/>
          </p:cNvSpPr>
          <p:nvPr/>
        </p:nvSpPr>
        <p:spPr bwMode="auto">
          <a:xfrm>
            <a:off x="7010400" y="4011613"/>
            <a:ext cx="1524000" cy="369887"/>
          </a:xfrm>
          <a:prstGeom prst="rect">
            <a:avLst/>
          </a:prstGeom>
          <a:noFill/>
          <a:ln w="9525">
            <a:noFill/>
            <a:miter lim="800000"/>
            <a:headEnd/>
            <a:tailEnd/>
          </a:ln>
        </p:spPr>
        <p:txBody>
          <a:bodyPr>
            <a:spAutoFit/>
          </a:bodyPr>
          <a:lstStyle/>
          <a:p>
            <a:pPr algn="ctr"/>
            <a:r>
              <a:rPr lang="en-US" b="1">
                <a:solidFill>
                  <a:srgbClr val="604A7B"/>
                </a:solidFill>
                <a:latin typeface="Calibri" pitchFamily="34" charset="0"/>
                <a:cs typeface="Arial" charset="0"/>
              </a:rPr>
              <a:t>Generator B</a:t>
            </a:r>
          </a:p>
        </p:txBody>
      </p:sp>
      <p:sp>
        <p:nvSpPr>
          <p:cNvPr id="20494" name="TextBox 37"/>
          <p:cNvSpPr txBox="1">
            <a:spLocks noChangeArrowheads="1"/>
          </p:cNvSpPr>
          <p:nvPr/>
        </p:nvSpPr>
        <p:spPr bwMode="auto">
          <a:xfrm>
            <a:off x="457200" y="4011613"/>
            <a:ext cx="1524000" cy="369887"/>
          </a:xfrm>
          <a:prstGeom prst="rect">
            <a:avLst/>
          </a:prstGeom>
          <a:noFill/>
          <a:ln w="9525">
            <a:noFill/>
            <a:miter lim="800000"/>
            <a:headEnd/>
            <a:tailEnd/>
          </a:ln>
        </p:spPr>
        <p:txBody>
          <a:bodyPr>
            <a:spAutoFit/>
          </a:bodyPr>
          <a:lstStyle/>
          <a:p>
            <a:pPr algn="ctr"/>
            <a:r>
              <a:rPr lang="en-US" b="1">
                <a:solidFill>
                  <a:srgbClr val="604A7B"/>
                </a:solidFill>
                <a:latin typeface="Calibri" pitchFamily="34" charset="0"/>
                <a:cs typeface="Arial" charset="0"/>
              </a:rPr>
              <a:t>Generator A</a:t>
            </a:r>
          </a:p>
        </p:txBody>
      </p:sp>
      <p:cxnSp>
        <p:nvCxnSpPr>
          <p:cNvPr id="39" name="Straight Arrow Connector 38"/>
          <p:cNvCxnSpPr/>
          <p:nvPr/>
        </p:nvCxnSpPr>
        <p:spPr>
          <a:xfrm rot="10800000">
            <a:off x="76200" y="3021013"/>
            <a:ext cx="685800" cy="0"/>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8382000" y="3021013"/>
            <a:ext cx="609600" cy="0"/>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0497" name="TextBox 37"/>
          <p:cNvSpPr txBox="1">
            <a:spLocks noChangeArrowheads="1"/>
          </p:cNvSpPr>
          <p:nvPr/>
        </p:nvSpPr>
        <p:spPr bwMode="auto">
          <a:xfrm>
            <a:off x="1981200" y="2452688"/>
            <a:ext cx="1524000" cy="415925"/>
          </a:xfrm>
          <a:prstGeom prst="rect">
            <a:avLst/>
          </a:prstGeom>
          <a:solidFill>
            <a:srgbClr val="FFFF00"/>
          </a:solidFill>
          <a:ln w="9525">
            <a:noFill/>
            <a:miter lim="800000"/>
            <a:headEnd/>
            <a:tailEnd/>
          </a:ln>
        </p:spPr>
        <p:txBody>
          <a:bodyPr>
            <a:spAutoFit/>
          </a:bodyPr>
          <a:lstStyle/>
          <a:p>
            <a:pPr algn="ctr"/>
            <a:r>
              <a:rPr lang="en-US" sz="1200">
                <a:solidFill>
                  <a:srgbClr val="000000"/>
                </a:solidFill>
                <a:latin typeface="Calibri" pitchFamily="34" charset="0"/>
                <a:cs typeface="Arial" charset="0"/>
              </a:rPr>
              <a:t>200 MW</a:t>
            </a:r>
          </a:p>
          <a:p>
            <a:pPr algn="ctr"/>
            <a:r>
              <a:rPr lang="en-US" sz="900">
                <a:solidFill>
                  <a:srgbClr val="000000"/>
                </a:solidFill>
                <a:latin typeface="Calibri" pitchFamily="34" charset="0"/>
                <a:cs typeface="Arial" charset="0"/>
              </a:rPr>
              <a:t>Capacity: 200 MW</a:t>
            </a:r>
          </a:p>
        </p:txBody>
      </p:sp>
      <p:sp>
        <p:nvSpPr>
          <p:cNvPr id="20498" name="TextBox 37"/>
          <p:cNvSpPr txBox="1">
            <a:spLocks noChangeArrowheads="1"/>
          </p:cNvSpPr>
          <p:nvPr/>
        </p:nvSpPr>
        <p:spPr bwMode="auto">
          <a:xfrm>
            <a:off x="5562600" y="3325813"/>
            <a:ext cx="1524000" cy="415925"/>
          </a:xfrm>
          <a:prstGeom prst="rect">
            <a:avLst/>
          </a:prstGeom>
          <a:noFill/>
          <a:ln w="9525">
            <a:noFill/>
            <a:miter lim="800000"/>
            <a:headEnd/>
            <a:tailEnd/>
          </a:ln>
        </p:spPr>
        <p:txBody>
          <a:bodyPr>
            <a:spAutoFit/>
          </a:bodyPr>
          <a:lstStyle/>
          <a:p>
            <a:pPr algn="ctr"/>
            <a:r>
              <a:rPr lang="en-US" sz="1200">
                <a:solidFill>
                  <a:srgbClr val="000000"/>
                </a:solidFill>
                <a:latin typeface="Calibri" pitchFamily="34" charset="0"/>
                <a:cs typeface="Arial" charset="0"/>
              </a:rPr>
              <a:t>100 MW</a:t>
            </a:r>
          </a:p>
          <a:p>
            <a:pPr algn="ctr"/>
            <a:r>
              <a:rPr lang="en-US" sz="900">
                <a:solidFill>
                  <a:srgbClr val="000000"/>
                </a:solidFill>
                <a:latin typeface="Calibri" pitchFamily="34" charset="0"/>
                <a:cs typeface="Arial" charset="0"/>
              </a:rPr>
              <a:t>Capacity: 200 MW</a:t>
            </a:r>
          </a:p>
        </p:txBody>
      </p:sp>
      <p:sp>
        <p:nvSpPr>
          <p:cNvPr id="20499" name="TextBox 37"/>
          <p:cNvSpPr txBox="1">
            <a:spLocks noChangeArrowheads="1"/>
          </p:cNvSpPr>
          <p:nvPr/>
        </p:nvSpPr>
        <p:spPr bwMode="auto">
          <a:xfrm>
            <a:off x="5562600" y="2452688"/>
            <a:ext cx="1524000" cy="415925"/>
          </a:xfrm>
          <a:prstGeom prst="rect">
            <a:avLst/>
          </a:prstGeom>
          <a:noFill/>
          <a:ln w="9525">
            <a:noFill/>
            <a:miter lim="800000"/>
            <a:headEnd/>
            <a:tailEnd/>
          </a:ln>
        </p:spPr>
        <p:txBody>
          <a:bodyPr>
            <a:spAutoFit/>
          </a:bodyPr>
          <a:lstStyle/>
          <a:p>
            <a:pPr algn="ctr"/>
            <a:r>
              <a:rPr lang="en-US" sz="1200">
                <a:solidFill>
                  <a:srgbClr val="000000"/>
                </a:solidFill>
                <a:latin typeface="Calibri" pitchFamily="34" charset="0"/>
                <a:cs typeface="Arial" charset="0"/>
              </a:rPr>
              <a:t>100 MW</a:t>
            </a:r>
          </a:p>
          <a:p>
            <a:pPr algn="ctr"/>
            <a:r>
              <a:rPr lang="en-US" sz="900">
                <a:solidFill>
                  <a:srgbClr val="000000"/>
                </a:solidFill>
                <a:latin typeface="Calibri" pitchFamily="34" charset="0"/>
                <a:cs typeface="Arial" charset="0"/>
              </a:rPr>
              <a:t>Capacity: 200 MW</a:t>
            </a:r>
          </a:p>
        </p:txBody>
      </p:sp>
      <p:pic>
        <p:nvPicPr>
          <p:cNvPr id="20500" name="Picture 27" descr="4.png"/>
          <p:cNvPicPr>
            <a:picLocks noChangeAspect="1"/>
          </p:cNvPicPr>
          <p:nvPr/>
        </p:nvPicPr>
        <p:blipFill>
          <a:blip r:embed="rId5"/>
          <a:srcRect l="44946"/>
          <a:stretch>
            <a:fillRect/>
          </a:stretch>
        </p:blipFill>
        <p:spPr bwMode="auto">
          <a:xfrm>
            <a:off x="4419600" y="3225800"/>
            <a:ext cx="1219200" cy="1081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algn="r"/>
            <a:r>
              <a:rPr lang="en-US" smtClean="0">
                <a:latin typeface="Arial" charset="0"/>
                <a:cs typeface="Arial" charset="0"/>
              </a:rPr>
              <a:t>Loss of Line: Storage Engages</a:t>
            </a:r>
          </a:p>
        </p:txBody>
      </p:sp>
      <p:sp>
        <p:nvSpPr>
          <p:cNvPr id="22530" name="Date Placeholder 2"/>
          <p:cNvSpPr>
            <a:spLocks noGrp="1"/>
          </p:cNvSpPr>
          <p:nvPr>
            <p:ph type="dt" sz="quarter" idx="1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FFFFFF"/>
                </a:solidFill>
                <a:latin typeface="Arial" charset="0"/>
                <a:cs typeface="Arial" charset="0"/>
              </a:rPr>
              <a:t>4/4/2011</a:t>
            </a:r>
          </a:p>
        </p:txBody>
      </p:sp>
      <p:sp>
        <p:nvSpPr>
          <p:cNvPr id="22531" name="Slide Number Placeholder 4"/>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E9F9C3F-7716-4974-A38B-8D4DB46750C8}" type="slidenum">
              <a:rPr lang="en-US">
                <a:solidFill>
                  <a:srgbClr val="FFFFFF"/>
                </a:solidFill>
                <a:latin typeface="Arial" charset="0"/>
                <a:cs typeface="Arial" charset="0"/>
              </a:rPr>
              <a:pPr fontAlgn="base">
                <a:spcBef>
                  <a:spcPct val="0"/>
                </a:spcBef>
                <a:spcAft>
                  <a:spcPct val="0"/>
                </a:spcAft>
              </a:pPr>
              <a:t>7</a:t>
            </a:fld>
            <a:endParaRPr lang="en-US">
              <a:solidFill>
                <a:srgbClr val="FFFFFF"/>
              </a:solidFill>
              <a:latin typeface="Arial" charset="0"/>
              <a:cs typeface="Arial" charset="0"/>
            </a:endParaRPr>
          </a:p>
        </p:txBody>
      </p:sp>
      <p:sp>
        <p:nvSpPr>
          <p:cNvPr id="22532" name="TextBox 19"/>
          <p:cNvSpPr txBox="1">
            <a:spLocks noChangeArrowheads="1"/>
          </p:cNvSpPr>
          <p:nvPr/>
        </p:nvSpPr>
        <p:spPr bwMode="auto">
          <a:xfrm>
            <a:off x="990600" y="5257800"/>
            <a:ext cx="6781800" cy="646113"/>
          </a:xfrm>
          <a:prstGeom prst="rect">
            <a:avLst/>
          </a:prstGeom>
          <a:noFill/>
          <a:ln w="9525">
            <a:noFill/>
            <a:miter lim="800000"/>
            <a:headEnd/>
            <a:tailEnd/>
          </a:ln>
        </p:spPr>
        <p:txBody>
          <a:bodyPr>
            <a:spAutoFit/>
          </a:bodyPr>
          <a:lstStyle/>
          <a:p>
            <a:pPr algn="ctr"/>
            <a:r>
              <a:rPr lang="en-US">
                <a:solidFill>
                  <a:srgbClr val="6F6E73"/>
                </a:solidFill>
                <a:latin typeface="Calibri" pitchFamily="34" charset="0"/>
                <a:cs typeface="Arial" charset="0"/>
              </a:rPr>
              <a:t>The supply flowing on interrupted transmission line now comes from storage.  Storage runs until system stabilizes.</a:t>
            </a:r>
          </a:p>
        </p:txBody>
      </p:sp>
      <p:pic>
        <p:nvPicPr>
          <p:cNvPr id="22533" name="Picture 23" descr="1.png"/>
          <p:cNvPicPr>
            <a:picLocks noChangeAspect="1"/>
          </p:cNvPicPr>
          <p:nvPr/>
        </p:nvPicPr>
        <p:blipFill>
          <a:blip r:embed="rId3"/>
          <a:srcRect/>
          <a:stretch>
            <a:fillRect/>
          </a:stretch>
        </p:blipFill>
        <p:spPr bwMode="auto">
          <a:xfrm>
            <a:off x="3733800" y="1447800"/>
            <a:ext cx="1600200" cy="2606675"/>
          </a:xfrm>
          <a:prstGeom prst="rect">
            <a:avLst/>
          </a:prstGeom>
          <a:noFill/>
          <a:ln w="9525">
            <a:noFill/>
            <a:miter lim="800000"/>
            <a:headEnd/>
            <a:tailEnd/>
          </a:ln>
        </p:spPr>
      </p:pic>
      <p:pic>
        <p:nvPicPr>
          <p:cNvPr id="22534" name="Picture 25" descr="2.png"/>
          <p:cNvPicPr>
            <a:picLocks noChangeAspect="1"/>
          </p:cNvPicPr>
          <p:nvPr/>
        </p:nvPicPr>
        <p:blipFill>
          <a:blip r:embed="rId4"/>
          <a:srcRect/>
          <a:stretch>
            <a:fillRect/>
          </a:stretch>
        </p:blipFill>
        <p:spPr bwMode="auto">
          <a:xfrm>
            <a:off x="533400" y="2293938"/>
            <a:ext cx="1447800" cy="1584325"/>
          </a:xfrm>
          <a:prstGeom prst="rect">
            <a:avLst/>
          </a:prstGeom>
          <a:noFill/>
          <a:ln w="9525">
            <a:noFill/>
            <a:miter lim="800000"/>
            <a:headEnd/>
            <a:tailEnd/>
          </a:ln>
        </p:spPr>
      </p:pic>
      <p:pic>
        <p:nvPicPr>
          <p:cNvPr id="22535" name="Picture 26" descr="2.png"/>
          <p:cNvPicPr>
            <a:picLocks noChangeAspect="1"/>
          </p:cNvPicPr>
          <p:nvPr/>
        </p:nvPicPr>
        <p:blipFill>
          <a:blip r:embed="rId4"/>
          <a:srcRect/>
          <a:stretch>
            <a:fillRect/>
          </a:stretch>
        </p:blipFill>
        <p:spPr bwMode="auto">
          <a:xfrm>
            <a:off x="7086600" y="2293938"/>
            <a:ext cx="1447800" cy="1584325"/>
          </a:xfrm>
          <a:prstGeom prst="rect">
            <a:avLst/>
          </a:prstGeom>
          <a:noFill/>
          <a:ln w="9525">
            <a:noFill/>
            <a:miter lim="800000"/>
            <a:headEnd/>
            <a:tailEnd/>
          </a:ln>
        </p:spPr>
      </p:pic>
      <p:cxnSp>
        <p:nvCxnSpPr>
          <p:cNvPr id="28" name="Straight Arrow Connector 27"/>
          <p:cNvCxnSpPr/>
          <p:nvPr/>
        </p:nvCxnSpPr>
        <p:spPr>
          <a:xfrm>
            <a:off x="1981200" y="2859088"/>
            <a:ext cx="1524000" cy="1587"/>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5562600" y="2859088"/>
            <a:ext cx="1524000" cy="1587"/>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5562600" y="3328988"/>
            <a:ext cx="1524000" cy="1587"/>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2539" name="TextBox 37"/>
          <p:cNvSpPr txBox="1">
            <a:spLocks noChangeArrowheads="1"/>
          </p:cNvSpPr>
          <p:nvPr/>
        </p:nvSpPr>
        <p:spPr bwMode="auto">
          <a:xfrm>
            <a:off x="3733800" y="4316413"/>
            <a:ext cx="1524000" cy="646112"/>
          </a:xfrm>
          <a:prstGeom prst="rect">
            <a:avLst/>
          </a:prstGeom>
          <a:noFill/>
          <a:ln w="9525">
            <a:noFill/>
            <a:miter lim="800000"/>
            <a:headEnd/>
            <a:tailEnd/>
          </a:ln>
        </p:spPr>
        <p:txBody>
          <a:bodyPr>
            <a:spAutoFit/>
          </a:bodyPr>
          <a:lstStyle/>
          <a:p>
            <a:pPr algn="ctr"/>
            <a:r>
              <a:rPr lang="en-US" b="1">
                <a:solidFill>
                  <a:srgbClr val="604A7B"/>
                </a:solidFill>
                <a:latin typeface="Calibri" pitchFamily="34" charset="0"/>
                <a:cs typeface="Arial" charset="0"/>
              </a:rPr>
              <a:t>Load Center: 400 MW</a:t>
            </a:r>
          </a:p>
        </p:txBody>
      </p:sp>
      <p:sp>
        <p:nvSpPr>
          <p:cNvPr id="22540" name="TextBox 38"/>
          <p:cNvSpPr txBox="1">
            <a:spLocks noChangeArrowheads="1"/>
          </p:cNvSpPr>
          <p:nvPr/>
        </p:nvSpPr>
        <p:spPr bwMode="auto">
          <a:xfrm>
            <a:off x="7010400" y="4011613"/>
            <a:ext cx="1524000" cy="369887"/>
          </a:xfrm>
          <a:prstGeom prst="rect">
            <a:avLst/>
          </a:prstGeom>
          <a:noFill/>
          <a:ln w="9525">
            <a:noFill/>
            <a:miter lim="800000"/>
            <a:headEnd/>
            <a:tailEnd/>
          </a:ln>
        </p:spPr>
        <p:txBody>
          <a:bodyPr>
            <a:spAutoFit/>
          </a:bodyPr>
          <a:lstStyle/>
          <a:p>
            <a:pPr algn="ctr"/>
            <a:r>
              <a:rPr lang="en-US" b="1">
                <a:solidFill>
                  <a:srgbClr val="604A7B"/>
                </a:solidFill>
                <a:latin typeface="Calibri" pitchFamily="34" charset="0"/>
                <a:cs typeface="Arial" charset="0"/>
              </a:rPr>
              <a:t>Generator B</a:t>
            </a:r>
          </a:p>
        </p:txBody>
      </p:sp>
      <p:sp>
        <p:nvSpPr>
          <p:cNvPr id="22541" name="TextBox 39"/>
          <p:cNvSpPr txBox="1">
            <a:spLocks noChangeArrowheads="1"/>
          </p:cNvSpPr>
          <p:nvPr/>
        </p:nvSpPr>
        <p:spPr bwMode="auto">
          <a:xfrm>
            <a:off x="457200" y="4011613"/>
            <a:ext cx="1524000" cy="369887"/>
          </a:xfrm>
          <a:prstGeom prst="rect">
            <a:avLst/>
          </a:prstGeom>
          <a:noFill/>
          <a:ln w="9525">
            <a:noFill/>
            <a:miter lim="800000"/>
            <a:headEnd/>
            <a:tailEnd/>
          </a:ln>
        </p:spPr>
        <p:txBody>
          <a:bodyPr>
            <a:spAutoFit/>
          </a:bodyPr>
          <a:lstStyle/>
          <a:p>
            <a:pPr algn="ctr"/>
            <a:r>
              <a:rPr lang="en-US" b="1">
                <a:solidFill>
                  <a:srgbClr val="604A7B"/>
                </a:solidFill>
                <a:latin typeface="Calibri" pitchFamily="34" charset="0"/>
                <a:cs typeface="Arial" charset="0"/>
              </a:rPr>
              <a:t>Generator A</a:t>
            </a:r>
          </a:p>
        </p:txBody>
      </p:sp>
      <p:cxnSp>
        <p:nvCxnSpPr>
          <p:cNvPr id="41" name="Straight Arrow Connector 40"/>
          <p:cNvCxnSpPr/>
          <p:nvPr/>
        </p:nvCxnSpPr>
        <p:spPr>
          <a:xfrm rot="10800000">
            <a:off x="76200" y="3021013"/>
            <a:ext cx="685800" cy="0"/>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8382000" y="3021013"/>
            <a:ext cx="609600" cy="0"/>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5380" name="Picture 45" descr="XP_DPR3.png"/>
          <p:cNvPicPr>
            <a:picLocks noChangeAspect="1"/>
          </p:cNvPicPr>
          <p:nvPr/>
        </p:nvPicPr>
        <p:blipFill>
          <a:blip r:embed="rId5"/>
          <a:srcRect/>
          <a:stretch>
            <a:fillRect/>
          </a:stretch>
        </p:blipFill>
        <p:spPr bwMode="auto">
          <a:xfrm>
            <a:off x="2971800" y="3452813"/>
            <a:ext cx="1222375" cy="711200"/>
          </a:xfrm>
          <a:prstGeom prst="rect">
            <a:avLst/>
          </a:prstGeom>
          <a:ln>
            <a:noFill/>
          </a:ln>
          <a:effectLst>
            <a:outerShdw blurRad="292100" dist="139700" dir="2700000" algn="tl" rotWithShape="0">
              <a:srgbClr val="92D050">
                <a:alpha val="65000"/>
              </a:srgbClr>
            </a:outerShdw>
          </a:effectLst>
        </p:spPr>
      </p:pic>
      <p:sp>
        <p:nvSpPr>
          <p:cNvPr id="22545" name="TextBox 46"/>
          <p:cNvSpPr txBox="1">
            <a:spLocks noChangeArrowheads="1"/>
          </p:cNvSpPr>
          <p:nvPr/>
        </p:nvSpPr>
        <p:spPr bwMode="auto">
          <a:xfrm>
            <a:off x="2743200" y="4011613"/>
            <a:ext cx="1219200" cy="430212"/>
          </a:xfrm>
          <a:prstGeom prst="rect">
            <a:avLst/>
          </a:prstGeom>
          <a:solidFill>
            <a:srgbClr val="FFFF00"/>
          </a:solidFill>
          <a:ln w="9525">
            <a:noFill/>
            <a:miter lim="800000"/>
            <a:headEnd/>
            <a:tailEnd/>
          </a:ln>
        </p:spPr>
        <p:txBody>
          <a:bodyPr>
            <a:spAutoFit/>
          </a:bodyPr>
          <a:lstStyle/>
          <a:p>
            <a:pPr algn="ctr"/>
            <a:r>
              <a:rPr lang="en-US" sz="1200">
                <a:solidFill>
                  <a:srgbClr val="000000"/>
                </a:solidFill>
                <a:latin typeface="Calibri" pitchFamily="34" charset="0"/>
                <a:cs typeface="Arial" charset="0"/>
              </a:rPr>
              <a:t>50 MW</a:t>
            </a:r>
          </a:p>
          <a:p>
            <a:pPr algn="ctr"/>
            <a:r>
              <a:rPr lang="en-US" sz="1000">
                <a:solidFill>
                  <a:srgbClr val="000000"/>
                </a:solidFill>
                <a:latin typeface="Calibri" pitchFamily="34" charset="0"/>
                <a:cs typeface="Arial" charset="0"/>
              </a:rPr>
              <a:t>Capacity: 50 MW</a:t>
            </a:r>
          </a:p>
        </p:txBody>
      </p:sp>
      <p:sp>
        <p:nvSpPr>
          <p:cNvPr id="22546" name="TextBox 37"/>
          <p:cNvSpPr txBox="1">
            <a:spLocks noChangeArrowheads="1"/>
          </p:cNvSpPr>
          <p:nvPr/>
        </p:nvSpPr>
        <p:spPr bwMode="auto">
          <a:xfrm>
            <a:off x="5562600" y="2452688"/>
            <a:ext cx="1524000" cy="415925"/>
          </a:xfrm>
          <a:prstGeom prst="rect">
            <a:avLst/>
          </a:prstGeom>
          <a:noFill/>
          <a:ln w="9525">
            <a:noFill/>
            <a:miter lim="800000"/>
            <a:headEnd/>
            <a:tailEnd/>
          </a:ln>
        </p:spPr>
        <p:txBody>
          <a:bodyPr>
            <a:spAutoFit/>
          </a:bodyPr>
          <a:lstStyle/>
          <a:p>
            <a:pPr algn="ctr"/>
            <a:r>
              <a:rPr lang="en-US" sz="1200">
                <a:solidFill>
                  <a:srgbClr val="000000"/>
                </a:solidFill>
                <a:latin typeface="Calibri" pitchFamily="34" charset="0"/>
                <a:cs typeface="Arial" charset="0"/>
              </a:rPr>
              <a:t>100 MW</a:t>
            </a:r>
          </a:p>
          <a:p>
            <a:pPr algn="ctr"/>
            <a:r>
              <a:rPr lang="en-US" sz="900">
                <a:solidFill>
                  <a:srgbClr val="000000"/>
                </a:solidFill>
                <a:latin typeface="Calibri" pitchFamily="34" charset="0"/>
                <a:cs typeface="Arial" charset="0"/>
              </a:rPr>
              <a:t>Capacity: 200 MW</a:t>
            </a:r>
          </a:p>
        </p:txBody>
      </p:sp>
      <p:sp>
        <p:nvSpPr>
          <p:cNvPr id="22547" name="TextBox 37"/>
          <p:cNvSpPr txBox="1">
            <a:spLocks noChangeArrowheads="1"/>
          </p:cNvSpPr>
          <p:nvPr/>
        </p:nvSpPr>
        <p:spPr bwMode="auto">
          <a:xfrm>
            <a:off x="5562600" y="3325813"/>
            <a:ext cx="1524000" cy="415925"/>
          </a:xfrm>
          <a:prstGeom prst="rect">
            <a:avLst/>
          </a:prstGeom>
          <a:noFill/>
          <a:ln w="9525">
            <a:noFill/>
            <a:miter lim="800000"/>
            <a:headEnd/>
            <a:tailEnd/>
          </a:ln>
        </p:spPr>
        <p:txBody>
          <a:bodyPr>
            <a:spAutoFit/>
          </a:bodyPr>
          <a:lstStyle/>
          <a:p>
            <a:pPr algn="ctr"/>
            <a:r>
              <a:rPr lang="en-US" sz="1200">
                <a:solidFill>
                  <a:srgbClr val="000000"/>
                </a:solidFill>
                <a:latin typeface="Calibri" pitchFamily="34" charset="0"/>
                <a:cs typeface="Arial" charset="0"/>
              </a:rPr>
              <a:t>100 MW</a:t>
            </a:r>
          </a:p>
          <a:p>
            <a:pPr algn="ctr"/>
            <a:r>
              <a:rPr lang="en-US" sz="900">
                <a:solidFill>
                  <a:srgbClr val="000000"/>
                </a:solidFill>
                <a:latin typeface="Calibri" pitchFamily="34" charset="0"/>
                <a:cs typeface="Arial" charset="0"/>
              </a:rPr>
              <a:t>Capacity: 200 MW</a:t>
            </a:r>
          </a:p>
        </p:txBody>
      </p:sp>
      <p:sp>
        <p:nvSpPr>
          <p:cNvPr id="22548" name="TextBox 37"/>
          <p:cNvSpPr txBox="1">
            <a:spLocks noChangeArrowheads="1"/>
          </p:cNvSpPr>
          <p:nvPr/>
        </p:nvSpPr>
        <p:spPr bwMode="auto">
          <a:xfrm>
            <a:off x="1981200" y="2452688"/>
            <a:ext cx="1524000" cy="415925"/>
          </a:xfrm>
          <a:prstGeom prst="rect">
            <a:avLst/>
          </a:prstGeom>
          <a:solidFill>
            <a:srgbClr val="FFFF00"/>
          </a:solidFill>
          <a:ln w="9525">
            <a:noFill/>
            <a:miter lim="800000"/>
            <a:headEnd/>
            <a:tailEnd/>
          </a:ln>
        </p:spPr>
        <p:txBody>
          <a:bodyPr>
            <a:spAutoFit/>
          </a:bodyPr>
          <a:lstStyle/>
          <a:p>
            <a:pPr algn="ctr"/>
            <a:r>
              <a:rPr lang="en-US" sz="1200">
                <a:solidFill>
                  <a:srgbClr val="000000"/>
                </a:solidFill>
                <a:latin typeface="Calibri" pitchFamily="34" charset="0"/>
                <a:cs typeface="Arial" charset="0"/>
              </a:rPr>
              <a:t>150 MW</a:t>
            </a:r>
          </a:p>
          <a:p>
            <a:pPr algn="ctr"/>
            <a:r>
              <a:rPr lang="en-US" sz="900">
                <a:solidFill>
                  <a:srgbClr val="000000"/>
                </a:solidFill>
                <a:latin typeface="Calibri" pitchFamily="34" charset="0"/>
                <a:cs typeface="Arial" charset="0"/>
              </a:rPr>
              <a:t>Capacity: 200 MW</a:t>
            </a:r>
          </a:p>
        </p:txBody>
      </p:sp>
      <p:pic>
        <p:nvPicPr>
          <p:cNvPr id="22549" name="Picture 27" descr="4.png"/>
          <p:cNvPicPr>
            <a:picLocks noChangeAspect="1"/>
          </p:cNvPicPr>
          <p:nvPr/>
        </p:nvPicPr>
        <p:blipFill>
          <a:blip r:embed="rId6"/>
          <a:srcRect l="44946"/>
          <a:stretch>
            <a:fillRect/>
          </a:stretch>
        </p:blipFill>
        <p:spPr bwMode="auto">
          <a:xfrm>
            <a:off x="4419600" y="3225800"/>
            <a:ext cx="1219200" cy="1081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algn="r"/>
            <a:r>
              <a:rPr lang="en-US" smtClean="0">
                <a:latin typeface="Arial" charset="0"/>
                <a:cs typeface="Arial" charset="0"/>
              </a:rPr>
              <a:t>Prepared for N-1-1 Need</a:t>
            </a:r>
          </a:p>
        </p:txBody>
      </p:sp>
      <p:sp>
        <p:nvSpPr>
          <p:cNvPr id="24578" name="Date Placeholder 2"/>
          <p:cNvSpPr>
            <a:spLocks noGrp="1"/>
          </p:cNvSpPr>
          <p:nvPr>
            <p:ph type="dt" sz="quarter" idx="1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FFFFFF"/>
                </a:solidFill>
                <a:latin typeface="Arial" charset="0"/>
                <a:cs typeface="Arial" charset="0"/>
              </a:rPr>
              <a:t>4/4/2011</a:t>
            </a:r>
          </a:p>
        </p:txBody>
      </p:sp>
      <p:sp>
        <p:nvSpPr>
          <p:cNvPr id="24579" name="Slide Number Placeholder 4"/>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F8BA55-ED05-411B-ADC6-1E4E3D4583CB}" type="slidenum">
              <a:rPr lang="en-US">
                <a:solidFill>
                  <a:srgbClr val="FFFFFF"/>
                </a:solidFill>
                <a:latin typeface="Arial" charset="0"/>
                <a:cs typeface="Arial" charset="0"/>
              </a:rPr>
              <a:pPr fontAlgn="base">
                <a:spcBef>
                  <a:spcPct val="0"/>
                </a:spcBef>
                <a:spcAft>
                  <a:spcPct val="0"/>
                </a:spcAft>
              </a:pPr>
              <a:t>8</a:t>
            </a:fld>
            <a:endParaRPr lang="en-US">
              <a:solidFill>
                <a:srgbClr val="FFFFFF"/>
              </a:solidFill>
              <a:latin typeface="Arial" charset="0"/>
              <a:cs typeface="Arial" charset="0"/>
            </a:endParaRPr>
          </a:p>
        </p:txBody>
      </p:sp>
      <p:sp>
        <p:nvSpPr>
          <p:cNvPr id="24580" name="TextBox 19"/>
          <p:cNvSpPr txBox="1">
            <a:spLocks noChangeArrowheads="1"/>
          </p:cNvSpPr>
          <p:nvPr/>
        </p:nvSpPr>
        <p:spPr bwMode="auto">
          <a:xfrm>
            <a:off x="914400" y="4840288"/>
            <a:ext cx="7010400" cy="646112"/>
          </a:xfrm>
          <a:prstGeom prst="rect">
            <a:avLst/>
          </a:prstGeom>
          <a:noFill/>
          <a:ln w="9525">
            <a:noFill/>
            <a:miter lim="800000"/>
            <a:headEnd/>
            <a:tailEnd/>
          </a:ln>
        </p:spPr>
        <p:txBody>
          <a:bodyPr>
            <a:spAutoFit/>
          </a:bodyPr>
          <a:lstStyle/>
          <a:p>
            <a:pPr algn="ctr"/>
            <a:r>
              <a:rPr lang="en-US">
                <a:solidFill>
                  <a:srgbClr val="6F6E73"/>
                </a:solidFill>
                <a:latin typeface="Calibri" pitchFamily="34" charset="0"/>
                <a:cs typeface="Arial" charset="0"/>
              </a:rPr>
              <a:t>With time provided by Storage, urban generator comes online to prepare for next contingency.  Storage will need to recharge.</a:t>
            </a:r>
          </a:p>
        </p:txBody>
      </p:sp>
      <p:pic>
        <p:nvPicPr>
          <p:cNvPr id="24581" name="Picture 46" descr="1.png"/>
          <p:cNvPicPr>
            <a:picLocks noChangeAspect="1"/>
          </p:cNvPicPr>
          <p:nvPr/>
        </p:nvPicPr>
        <p:blipFill>
          <a:blip r:embed="rId3"/>
          <a:srcRect/>
          <a:stretch>
            <a:fillRect/>
          </a:stretch>
        </p:blipFill>
        <p:spPr bwMode="auto">
          <a:xfrm>
            <a:off x="3733800" y="1143000"/>
            <a:ext cx="1600200" cy="2606675"/>
          </a:xfrm>
          <a:prstGeom prst="rect">
            <a:avLst/>
          </a:prstGeom>
          <a:noFill/>
          <a:ln w="9525">
            <a:noFill/>
            <a:miter lim="800000"/>
            <a:headEnd/>
            <a:tailEnd/>
          </a:ln>
        </p:spPr>
      </p:pic>
      <p:pic>
        <p:nvPicPr>
          <p:cNvPr id="24582" name="Picture 47" descr="2.png"/>
          <p:cNvPicPr>
            <a:picLocks noChangeAspect="1"/>
          </p:cNvPicPr>
          <p:nvPr/>
        </p:nvPicPr>
        <p:blipFill>
          <a:blip r:embed="rId4"/>
          <a:srcRect/>
          <a:stretch>
            <a:fillRect/>
          </a:stretch>
        </p:blipFill>
        <p:spPr bwMode="auto">
          <a:xfrm>
            <a:off x="533400" y="1989138"/>
            <a:ext cx="1447800" cy="1584325"/>
          </a:xfrm>
          <a:prstGeom prst="rect">
            <a:avLst/>
          </a:prstGeom>
          <a:noFill/>
          <a:ln w="9525">
            <a:noFill/>
            <a:miter lim="800000"/>
            <a:headEnd/>
            <a:tailEnd/>
          </a:ln>
        </p:spPr>
      </p:pic>
      <p:pic>
        <p:nvPicPr>
          <p:cNvPr id="24583" name="Picture 48" descr="2.png"/>
          <p:cNvPicPr>
            <a:picLocks noChangeAspect="1"/>
          </p:cNvPicPr>
          <p:nvPr/>
        </p:nvPicPr>
        <p:blipFill>
          <a:blip r:embed="rId4"/>
          <a:srcRect/>
          <a:stretch>
            <a:fillRect/>
          </a:stretch>
        </p:blipFill>
        <p:spPr bwMode="auto">
          <a:xfrm>
            <a:off x="7086600" y="1989138"/>
            <a:ext cx="1447800" cy="1584325"/>
          </a:xfrm>
          <a:prstGeom prst="rect">
            <a:avLst/>
          </a:prstGeom>
          <a:noFill/>
          <a:ln w="9525">
            <a:noFill/>
            <a:miter lim="800000"/>
            <a:headEnd/>
            <a:tailEnd/>
          </a:ln>
        </p:spPr>
      </p:pic>
      <p:cxnSp>
        <p:nvCxnSpPr>
          <p:cNvPr id="27" name="Straight Arrow Connector 26"/>
          <p:cNvCxnSpPr/>
          <p:nvPr/>
        </p:nvCxnSpPr>
        <p:spPr>
          <a:xfrm>
            <a:off x="1981200" y="2554288"/>
            <a:ext cx="1524000" cy="1587"/>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5562600" y="2554288"/>
            <a:ext cx="1524000" cy="1587"/>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5562600" y="3024188"/>
            <a:ext cx="1524000" cy="1587"/>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4587" name="TextBox 52"/>
          <p:cNvSpPr txBox="1">
            <a:spLocks noChangeArrowheads="1"/>
          </p:cNvSpPr>
          <p:nvPr/>
        </p:nvSpPr>
        <p:spPr bwMode="auto">
          <a:xfrm>
            <a:off x="1981200" y="2147888"/>
            <a:ext cx="1524000" cy="415925"/>
          </a:xfrm>
          <a:prstGeom prst="rect">
            <a:avLst/>
          </a:prstGeom>
          <a:solidFill>
            <a:srgbClr val="FFFF00"/>
          </a:solidFill>
          <a:ln w="9525">
            <a:noFill/>
            <a:miter lim="800000"/>
            <a:headEnd/>
            <a:tailEnd/>
          </a:ln>
        </p:spPr>
        <p:txBody>
          <a:bodyPr>
            <a:spAutoFit/>
          </a:bodyPr>
          <a:lstStyle/>
          <a:p>
            <a:pPr algn="ctr"/>
            <a:r>
              <a:rPr lang="en-US" sz="1200">
                <a:solidFill>
                  <a:srgbClr val="000000"/>
                </a:solidFill>
                <a:latin typeface="Calibri" pitchFamily="34" charset="0"/>
                <a:cs typeface="Arial" charset="0"/>
              </a:rPr>
              <a:t>200 MW</a:t>
            </a:r>
          </a:p>
          <a:p>
            <a:pPr algn="ctr"/>
            <a:r>
              <a:rPr lang="en-US" sz="900">
                <a:solidFill>
                  <a:srgbClr val="000000"/>
                </a:solidFill>
                <a:latin typeface="Calibri" pitchFamily="34" charset="0"/>
                <a:cs typeface="Arial" charset="0"/>
              </a:rPr>
              <a:t>Capacity: 200 MW</a:t>
            </a:r>
          </a:p>
        </p:txBody>
      </p:sp>
      <p:sp>
        <p:nvSpPr>
          <p:cNvPr id="24588" name="TextBox 32"/>
          <p:cNvSpPr txBox="1">
            <a:spLocks noChangeArrowheads="1"/>
          </p:cNvSpPr>
          <p:nvPr/>
        </p:nvSpPr>
        <p:spPr bwMode="auto">
          <a:xfrm>
            <a:off x="2590800" y="1295400"/>
            <a:ext cx="1524000" cy="646113"/>
          </a:xfrm>
          <a:prstGeom prst="rect">
            <a:avLst/>
          </a:prstGeom>
          <a:noFill/>
          <a:ln w="9525">
            <a:noFill/>
            <a:miter lim="800000"/>
            <a:headEnd/>
            <a:tailEnd/>
          </a:ln>
        </p:spPr>
        <p:txBody>
          <a:bodyPr>
            <a:spAutoFit/>
          </a:bodyPr>
          <a:lstStyle/>
          <a:p>
            <a:pPr algn="ctr"/>
            <a:r>
              <a:rPr lang="en-US" b="1">
                <a:latin typeface="Calibri" pitchFamily="34" charset="0"/>
                <a:cs typeface="Arial" charset="0"/>
              </a:rPr>
              <a:t>Load Center: </a:t>
            </a:r>
            <a:r>
              <a:rPr lang="en-US" b="1">
                <a:solidFill>
                  <a:srgbClr val="00B050"/>
                </a:solidFill>
                <a:latin typeface="Calibri" pitchFamily="34" charset="0"/>
                <a:cs typeface="Arial" charset="0"/>
              </a:rPr>
              <a:t>450 MW</a:t>
            </a:r>
          </a:p>
        </p:txBody>
      </p:sp>
      <p:sp>
        <p:nvSpPr>
          <p:cNvPr id="24589" name="TextBox 33"/>
          <p:cNvSpPr txBox="1">
            <a:spLocks noChangeArrowheads="1"/>
          </p:cNvSpPr>
          <p:nvPr/>
        </p:nvSpPr>
        <p:spPr bwMode="auto">
          <a:xfrm>
            <a:off x="7010400" y="3706813"/>
            <a:ext cx="1524000" cy="369887"/>
          </a:xfrm>
          <a:prstGeom prst="rect">
            <a:avLst/>
          </a:prstGeom>
          <a:noFill/>
          <a:ln w="9525">
            <a:noFill/>
            <a:miter lim="800000"/>
            <a:headEnd/>
            <a:tailEnd/>
          </a:ln>
        </p:spPr>
        <p:txBody>
          <a:bodyPr>
            <a:spAutoFit/>
          </a:bodyPr>
          <a:lstStyle/>
          <a:p>
            <a:pPr algn="ctr"/>
            <a:r>
              <a:rPr lang="en-US" b="1">
                <a:solidFill>
                  <a:srgbClr val="604A7B"/>
                </a:solidFill>
                <a:latin typeface="Calibri" pitchFamily="34" charset="0"/>
                <a:cs typeface="Arial" charset="0"/>
              </a:rPr>
              <a:t>Generator B</a:t>
            </a:r>
          </a:p>
        </p:txBody>
      </p:sp>
      <p:sp>
        <p:nvSpPr>
          <p:cNvPr id="24590" name="TextBox 34"/>
          <p:cNvSpPr txBox="1">
            <a:spLocks noChangeArrowheads="1"/>
          </p:cNvSpPr>
          <p:nvPr/>
        </p:nvSpPr>
        <p:spPr bwMode="auto">
          <a:xfrm>
            <a:off x="457200" y="3706813"/>
            <a:ext cx="1524000" cy="369887"/>
          </a:xfrm>
          <a:prstGeom prst="rect">
            <a:avLst/>
          </a:prstGeom>
          <a:noFill/>
          <a:ln w="9525">
            <a:noFill/>
            <a:miter lim="800000"/>
            <a:headEnd/>
            <a:tailEnd/>
          </a:ln>
        </p:spPr>
        <p:txBody>
          <a:bodyPr>
            <a:spAutoFit/>
          </a:bodyPr>
          <a:lstStyle/>
          <a:p>
            <a:pPr algn="ctr"/>
            <a:r>
              <a:rPr lang="en-US" b="1">
                <a:solidFill>
                  <a:srgbClr val="604A7B"/>
                </a:solidFill>
                <a:latin typeface="Calibri" pitchFamily="34" charset="0"/>
                <a:cs typeface="Arial" charset="0"/>
              </a:rPr>
              <a:t>Generator A</a:t>
            </a:r>
          </a:p>
        </p:txBody>
      </p:sp>
      <p:cxnSp>
        <p:nvCxnSpPr>
          <p:cNvPr id="36" name="Straight Arrow Connector 35"/>
          <p:cNvCxnSpPr/>
          <p:nvPr/>
        </p:nvCxnSpPr>
        <p:spPr>
          <a:xfrm rot="10800000">
            <a:off x="76200" y="2690813"/>
            <a:ext cx="685800" cy="0"/>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8382000" y="2690813"/>
            <a:ext cx="609600" cy="0"/>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4593" name="Picture 60" descr="XP_DPR3.png"/>
          <p:cNvPicPr>
            <a:picLocks noChangeAspect="1"/>
          </p:cNvPicPr>
          <p:nvPr/>
        </p:nvPicPr>
        <p:blipFill>
          <a:blip r:embed="rId5"/>
          <a:srcRect/>
          <a:stretch>
            <a:fillRect/>
          </a:stretch>
        </p:blipFill>
        <p:spPr bwMode="auto">
          <a:xfrm>
            <a:off x="2971800" y="3148013"/>
            <a:ext cx="1222375" cy="711200"/>
          </a:xfrm>
          <a:prstGeom prst="rect">
            <a:avLst/>
          </a:prstGeom>
          <a:noFill/>
          <a:ln w="9525">
            <a:noFill/>
            <a:miter lim="800000"/>
            <a:headEnd/>
            <a:tailEnd/>
          </a:ln>
        </p:spPr>
      </p:pic>
      <p:pic>
        <p:nvPicPr>
          <p:cNvPr id="24594" name="Picture 61" descr="4.png"/>
          <p:cNvPicPr>
            <a:picLocks noChangeAspect="1"/>
          </p:cNvPicPr>
          <p:nvPr/>
        </p:nvPicPr>
        <p:blipFill>
          <a:blip r:embed="rId6"/>
          <a:srcRect/>
          <a:stretch>
            <a:fillRect/>
          </a:stretch>
        </p:blipFill>
        <p:spPr bwMode="auto">
          <a:xfrm>
            <a:off x="3946525" y="2930525"/>
            <a:ext cx="2214563" cy="1081088"/>
          </a:xfrm>
          <a:prstGeom prst="rect">
            <a:avLst/>
          </a:prstGeom>
          <a:noFill/>
          <a:ln w="9525">
            <a:noFill/>
            <a:miter lim="800000"/>
            <a:headEnd/>
            <a:tailEnd/>
          </a:ln>
        </p:spPr>
      </p:pic>
      <p:sp>
        <p:nvSpPr>
          <p:cNvPr id="24595" name="TextBox 46"/>
          <p:cNvSpPr txBox="1">
            <a:spLocks noChangeArrowheads="1"/>
          </p:cNvSpPr>
          <p:nvPr/>
        </p:nvSpPr>
        <p:spPr bwMode="auto">
          <a:xfrm>
            <a:off x="2438400" y="3706813"/>
            <a:ext cx="1524000" cy="461962"/>
          </a:xfrm>
          <a:prstGeom prst="rect">
            <a:avLst/>
          </a:prstGeom>
          <a:noFill/>
          <a:ln w="9525">
            <a:noFill/>
            <a:miter lim="800000"/>
            <a:headEnd/>
            <a:tailEnd/>
          </a:ln>
        </p:spPr>
        <p:txBody>
          <a:bodyPr>
            <a:spAutoFit/>
          </a:bodyPr>
          <a:lstStyle/>
          <a:p>
            <a:pPr algn="ctr"/>
            <a:r>
              <a:rPr lang="en-US" sz="1200">
                <a:solidFill>
                  <a:srgbClr val="000000"/>
                </a:solidFill>
                <a:latin typeface="Calibri" pitchFamily="34" charset="0"/>
                <a:cs typeface="Arial" charset="0"/>
              </a:rPr>
              <a:t>Off-line</a:t>
            </a:r>
          </a:p>
          <a:p>
            <a:pPr algn="ctr"/>
            <a:r>
              <a:rPr lang="en-US" sz="1200">
                <a:solidFill>
                  <a:srgbClr val="000000"/>
                </a:solidFill>
                <a:latin typeface="Calibri" pitchFamily="34" charset="0"/>
                <a:cs typeface="Arial" charset="0"/>
              </a:rPr>
              <a:t>Capacity: 50 MW</a:t>
            </a:r>
          </a:p>
        </p:txBody>
      </p:sp>
      <p:sp>
        <p:nvSpPr>
          <p:cNvPr id="24596" name="TextBox 52"/>
          <p:cNvSpPr txBox="1">
            <a:spLocks noChangeArrowheads="1"/>
          </p:cNvSpPr>
          <p:nvPr/>
        </p:nvSpPr>
        <p:spPr bwMode="auto">
          <a:xfrm>
            <a:off x="5562600" y="3021013"/>
            <a:ext cx="1524000" cy="415925"/>
          </a:xfrm>
          <a:prstGeom prst="rect">
            <a:avLst/>
          </a:prstGeom>
          <a:noFill/>
          <a:ln w="9525">
            <a:noFill/>
            <a:miter lim="800000"/>
            <a:headEnd/>
            <a:tailEnd/>
          </a:ln>
        </p:spPr>
        <p:txBody>
          <a:bodyPr>
            <a:spAutoFit/>
          </a:bodyPr>
          <a:lstStyle/>
          <a:p>
            <a:pPr algn="ctr"/>
            <a:r>
              <a:rPr lang="en-US" sz="1200" b="1">
                <a:solidFill>
                  <a:srgbClr val="00B050"/>
                </a:solidFill>
                <a:latin typeface="Calibri" pitchFamily="34" charset="0"/>
                <a:cs typeface="Arial" charset="0"/>
              </a:rPr>
              <a:t>113 MW</a:t>
            </a:r>
          </a:p>
          <a:p>
            <a:pPr algn="ctr"/>
            <a:r>
              <a:rPr lang="en-US" sz="900">
                <a:solidFill>
                  <a:srgbClr val="000000"/>
                </a:solidFill>
                <a:latin typeface="Calibri" pitchFamily="34" charset="0"/>
                <a:cs typeface="Arial" charset="0"/>
              </a:rPr>
              <a:t>Capacity: 200 MW</a:t>
            </a:r>
          </a:p>
        </p:txBody>
      </p:sp>
      <p:sp>
        <p:nvSpPr>
          <p:cNvPr id="24597" name="TextBox 52"/>
          <p:cNvSpPr txBox="1">
            <a:spLocks noChangeArrowheads="1"/>
          </p:cNvSpPr>
          <p:nvPr/>
        </p:nvSpPr>
        <p:spPr bwMode="auto">
          <a:xfrm>
            <a:off x="5562600" y="2147888"/>
            <a:ext cx="1524000" cy="415925"/>
          </a:xfrm>
          <a:prstGeom prst="rect">
            <a:avLst/>
          </a:prstGeom>
          <a:noFill/>
          <a:ln w="9525">
            <a:noFill/>
            <a:miter lim="800000"/>
            <a:headEnd/>
            <a:tailEnd/>
          </a:ln>
        </p:spPr>
        <p:txBody>
          <a:bodyPr>
            <a:spAutoFit/>
          </a:bodyPr>
          <a:lstStyle/>
          <a:p>
            <a:pPr algn="ctr"/>
            <a:r>
              <a:rPr lang="en-US" sz="1200" b="1">
                <a:solidFill>
                  <a:srgbClr val="00B050"/>
                </a:solidFill>
                <a:latin typeface="Calibri" pitchFamily="34" charset="0"/>
                <a:cs typeface="Arial" charset="0"/>
              </a:rPr>
              <a:t>113 MW</a:t>
            </a:r>
          </a:p>
          <a:p>
            <a:pPr algn="ctr"/>
            <a:r>
              <a:rPr lang="en-US" sz="900">
                <a:solidFill>
                  <a:srgbClr val="000000"/>
                </a:solidFill>
                <a:latin typeface="Calibri" pitchFamily="34" charset="0"/>
                <a:cs typeface="Arial" charset="0"/>
              </a:rPr>
              <a:t>Capacity: 200 MW</a:t>
            </a:r>
          </a:p>
        </p:txBody>
      </p:sp>
      <p:sp>
        <p:nvSpPr>
          <p:cNvPr id="24598" name="TextBox 44"/>
          <p:cNvSpPr txBox="1">
            <a:spLocks noChangeArrowheads="1"/>
          </p:cNvSpPr>
          <p:nvPr/>
        </p:nvSpPr>
        <p:spPr bwMode="auto">
          <a:xfrm>
            <a:off x="3798888" y="4054475"/>
            <a:ext cx="1470025" cy="554038"/>
          </a:xfrm>
          <a:prstGeom prst="rect">
            <a:avLst/>
          </a:prstGeom>
          <a:solidFill>
            <a:srgbClr val="FFFF00"/>
          </a:solidFill>
          <a:ln w="9525">
            <a:noFill/>
            <a:miter lim="800000"/>
            <a:headEnd/>
            <a:tailEnd/>
          </a:ln>
        </p:spPr>
        <p:txBody>
          <a:bodyPr>
            <a:spAutoFit/>
          </a:bodyPr>
          <a:lstStyle/>
          <a:p>
            <a:pPr algn="ctr"/>
            <a:r>
              <a:rPr lang="en-US" b="1">
                <a:solidFill>
                  <a:srgbClr val="604A7B"/>
                </a:solidFill>
                <a:latin typeface="Calibri" pitchFamily="34" charset="0"/>
                <a:cs typeface="Arial" charset="0"/>
              </a:rPr>
              <a:t>Generator C</a:t>
            </a:r>
          </a:p>
          <a:p>
            <a:pPr algn="ctr"/>
            <a:r>
              <a:rPr lang="en-US" sz="1200">
                <a:solidFill>
                  <a:srgbClr val="000000"/>
                </a:solidFill>
                <a:latin typeface="Calibri" pitchFamily="34" charset="0"/>
                <a:cs typeface="Arial" charset="0"/>
              </a:rPr>
              <a:t>50 MW</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18194</TotalTime>
  <Words>1432</Words>
  <Application>Microsoft Office PowerPoint</Application>
  <PresentationFormat>On-screen Show (4:3)</PresentationFormat>
  <Paragraphs>375</Paragraphs>
  <Slides>34</Slides>
  <Notes>34</Notes>
  <HiddenSlides>0</HiddenSlides>
  <MMClips>0</MMClips>
  <ScaleCrop>false</ScaleCrop>
  <HeadingPairs>
    <vt:vector size="6" baseType="variant">
      <vt:variant>
        <vt:lpstr>Fonts Used</vt:lpstr>
      </vt:variant>
      <vt:variant>
        <vt:i4>4</vt:i4>
      </vt:variant>
      <vt:variant>
        <vt:lpstr>Design Template</vt:lpstr>
      </vt:variant>
      <vt:variant>
        <vt:i4>6</vt:i4>
      </vt:variant>
      <vt:variant>
        <vt:lpstr>Slide Titles</vt:lpstr>
      </vt:variant>
      <vt:variant>
        <vt:i4>34</vt:i4>
      </vt:variant>
    </vt:vector>
  </HeadingPairs>
  <TitlesOfParts>
    <vt:vector size="44" baseType="lpstr">
      <vt:lpstr>Calibri</vt:lpstr>
      <vt:lpstr>Arial</vt:lpstr>
      <vt:lpstr>Wingdings</vt:lpstr>
      <vt:lpstr>Trade Gothic LT Std</vt:lpstr>
      <vt:lpstr>Office Theme</vt:lpstr>
      <vt:lpstr>1_Office Theme</vt:lpstr>
      <vt:lpstr>Office Theme</vt:lpstr>
      <vt:lpstr>Office Theme</vt:lpstr>
      <vt:lpstr>Office Theme</vt:lpstr>
      <vt:lpstr>1_Office Theme</vt:lpstr>
      <vt:lpstr>Slide 0</vt:lpstr>
      <vt:lpstr>Xtreme Power, Inc. Who we are…</vt:lpstr>
      <vt:lpstr>Xtreme Power Technology Our Product</vt:lpstr>
      <vt:lpstr>Real Projects, Real Solutions</vt:lpstr>
      <vt:lpstr>Target Segments</vt:lpstr>
      <vt:lpstr>Redundant Transmission</vt:lpstr>
      <vt:lpstr>Loss of Line: N-1 Transmission</vt:lpstr>
      <vt:lpstr>Loss of Line: Storage Engages</vt:lpstr>
      <vt:lpstr>Prepared for N-1-1 Need</vt:lpstr>
      <vt:lpstr>Thank You</vt:lpstr>
      <vt:lpstr>Modeling for More Dense Areas</vt:lpstr>
      <vt:lpstr>Preliminary Results</vt:lpstr>
      <vt:lpstr>BAU Transmission</vt:lpstr>
      <vt:lpstr>Loss of Line: N-1 Transmission</vt:lpstr>
      <vt:lpstr>Loss of Line: Storage Engages</vt:lpstr>
      <vt:lpstr>Prepared for N-1-1 Need</vt:lpstr>
      <vt:lpstr>BAU Transmission: Load Growth</vt:lpstr>
      <vt:lpstr>Storage Defers Upgrades</vt:lpstr>
      <vt:lpstr>Out of Merit Generation?</vt:lpstr>
      <vt:lpstr>N-1 Capacity w/o OOM urban gen</vt:lpstr>
      <vt:lpstr>Prepared for N-1-1 Need</vt:lpstr>
      <vt:lpstr>Satisfy N-1-1</vt:lpstr>
      <vt:lpstr>Real Projects, Real Successes Kaheawa Wind Power</vt:lpstr>
      <vt:lpstr>Proof of Performance </vt:lpstr>
      <vt:lpstr>Real Projects, Real Successes South Pole</vt:lpstr>
      <vt:lpstr>Real Projects, Real Successes Xcel and SolarTAC</vt:lpstr>
      <vt:lpstr>Real Projects, Real Successes Kaheawa Wind Power II</vt:lpstr>
      <vt:lpstr>Zero min level Ancillary Services Example</vt:lpstr>
      <vt:lpstr>Zero min level  Ancillary Services Commercialization</vt:lpstr>
      <vt:lpstr>Xtreme Power Technology Our Product</vt:lpstr>
      <vt:lpstr>Xtreme Power Technology Our Product</vt:lpstr>
      <vt:lpstr>Xtreme Power Technology Our Product</vt:lpstr>
      <vt:lpstr>System Layout </vt:lpstr>
      <vt:lpstr>Production Capacity</vt:lpstr>
    </vt:vector>
  </TitlesOfParts>
  <Company>3RC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BB</dc:creator>
  <cp:lastModifiedBy>Jonathan Raab</cp:lastModifiedBy>
  <cp:revision>329</cp:revision>
  <cp:lastPrinted>2010-12-07T21:19:11Z</cp:lastPrinted>
  <dcterms:created xsi:type="dcterms:W3CDTF">2010-05-20T14:54:45Z</dcterms:created>
  <dcterms:modified xsi:type="dcterms:W3CDTF">2011-04-15T00:23:04Z</dcterms:modified>
</cp:coreProperties>
</file>